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107D25C9-9E45-444C-AC7E-451AF086B2D9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www.atmosfair.de/en/" TargetMode="Externa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00ccf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3200" spc="-1" strike="noStrike">
                <a:latin typeface="Arial"/>
              </a:rPr>
              <a:t>Theory &amp; Practise: Sustainable use of water- a European Challenge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de-DE" sz="3200" spc="-1" strike="noStrike">
                <a:latin typeface="Arial"/>
              </a:rPr>
              <a:t>Grundtvig Learning Partnership</a:t>
            </a:r>
            <a:endParaRPr b="0" lang="de-DE" sz="3200" spc="-1" strike="noStrike">
              <a:latin typeface="Arial"/>
            </a:endParaRPr>
          </a:p>
          <a:p>
            <a:r>
              <a:rPr b="0" lang="de-DE" sz="3200" spc="-1" strike="noStrike">
                <a:latin typeface="Arial"/>
              </a:rPr>
              <a:t>Duration: August 2013 -June 2015</a:t>
            </a:r>
            <a:endParaRPr b="0" lang="de-DE" sz="3200" spc="-1" strike="noStrike">
              <a:latin typeface="Arial"/>
            </a:endParaRPr>
          </a:p>
          <a:p>
            <a:endParaRPr b="0" lang="de-DE" sz="3200" spc="-1" strike="noStrike">
              <a:latin typeface="Arial"/>
            </a:endParaRPr>
          </a:p>
          <a:p>
            <a:endParaRPr b="0" lang="de-DE" sz="3200" spc="-1" strike="noStrike">
              <a:latin typeface="Arial"/>
            </a:endParaRPr>
          </a:p>
          <a:p>
            <a:endParaRPr b="0" lang="de-DE" sz="3200" spc="-1" strike="noStrike">
              <a:latin typeface="Arial"/>
            </a:endParaRPr>
          </a:p>
          <a:p>
            <a:endParaRPr b="0" lang="de-DE" sz="3200" spc="-1" strike="noStrike">
              <a:latin typeface="Arial"/>
            </a:endParaRPr>
          </a:p>
          <a:p>
            <a:endParaRPr b="0" lang="de-DE" sz="3200" spc="-1" strike="noStrike">
              <a:latin typeface="Arial"/>
            </a:endParaRPr>
          </a:p>
          <a:p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94bd5e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Food Consumption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504000" y="1769040"/>
            <a:ext cx="9071640" cy="528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600" spc="-1" strike="noStrike">
                <a:latin typeface="Arial"/>
              </a:rPr>
              <a:t>Made </a:t>
            </a:r>
            <a:r>
              <a:rPr b="1" lang="de-DE" sz="3600" spc="-1" strike="noStrike">
                <a:latin typeface="Arial"/>
              </a:rPr>
              <a:t>research</a:t>
            </a:r>
            <a:r>
              <a:rPr b="0" lang="de-DE" sz="3600" spc="-1" strike="noStrike">
                <a:latin typeface="Arial"/>
              </a:rPr>
              <a:t> about the connection between water-sustainability and food-production.</a:t>
            </a:r>
            <a:endParaRPr b="0" lang="de-DE" sz="3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600" spc="-1" strike="noStrike">
                <a:latin typeface="Arial"/>
              </a:rPr>
              <a:t>Developed and</a:t>
            </a:r>
            <a:r>
              <a:rPr b="0" lang="de-DE" sz="3600" spc="-1" strike="noStrike">
                <a:latin typeface="Arial"/>
              </a:rPr>
              <a:t>	</a:t>
            </a:r>
            <a:r>
              <a:rPr b="0" lang="de-DE" sz="3600" spc="-1" strike="noStrike">
                <a:latin typeface="Arial"/>
              </a:rPr>
              <a:t>	</a:t>
            </a:r>
            <a:r>
              <a:rPr b="0" lang="de-DE" sz="3600" spc="-1" strike="noStrike">
                <a:latin typeface="Arial"/>
              </a:rPr>
              <a:t>	</a:t>
            </a:r>
            <a:r>
              <a:rPr b="0" lang="de-DE" sz="3600" spc="-1" strike="noStrike">
                <a:latin typeface="Arial"/>
              </a:rPr>
              <a:t>	</a:t>
            </a:r>
            <a:r>
              <a:rPr b="0" lang="de-DE" sz="3600" spc="-1" strike="noStrike">
                <a:latin typeface="Arial"/>
              </a:rPr>
              <a:t>	</a:t>
            </a:r>
            <a:r>
              <a:rPr b="0" lang="de-DE" sz="3600" spc="-1" strike="noStrike">
                <a:latin typeface="Arial"/>
              </a:rPr>
              <a:t>	</a:t>
            </a:r>
            <a:r>
              <a:rPr b="0" lang="de-DE" sz="3600" spc="-1" strike="noStrike">
                <a:latin typeface="Arial"/>
              </a:rPr>
              <a:t>	</a:t>
            </a:r>
            <a:r>
              <a:rPr b="0" lang="de-DE" sz="3600" spc="-1" strike="noStrike">
                <a:latin typeface="Arial"/>
              </a:rPr>
              <a:t>	</a:t>
            </a:r>
            <a:r>
              <a:rPr b="0" lang="de-DE" sz="3600" spc="-1" strike="noStrike">
                <a:latin typeface="Arial"/>
              </a:rPr>
              <a:t>	</a:t>
            </a:r>
            <a:r>
              <a:rPr b="0" lang="de-DE" sz="3600" spc="-1" strike="noStrike">
                <a:latin typeface="Arial"/>
              </a:rPr>
              <a:t>	</a:t>
            </a:r>
            <a:r>
              <a:rPr b="0" lang="de-DE" sz="3600" spc="-1" strike="noStrike">
                <a:latin typeface="Arial"/>
              </a:rPr>
              <a:t>	</a:t>
            </a:r>
            <a:r>
              <a:rPr b="0" lang="de-DE" sz="3600" spc="-1" strike="noStrike">
                <a:latin typeface="Arial"/>
              </a:rPr>
              <a:t> tested a </a:t>
            </a:r>
            <a:r>
              <a:rPr b="1" lang="de-DE" sz="3600" spc="-1" strike="noStrike">
                <a:latin typeface="Arial"/>
              </a:rPr>
              <a:t>course-</a:t>
            </a:r>
            <a:r>
              <a:rPr b="1" lang="de-DE" sz="3600" spc="-1" strike="noStrike">
                <a:latin typeface="Arial"/>
              </a:rPr>
              <a:t>	</a:t>
            </a:r>
            <a:r>
              <a:rPr b="1" lang="de-DE" sz="3600" spc="-1" strike="noStrike">
                <a:latin typeface="Arial"/>
              </a:rPr>
              <a:t>	</a:t>
            </a:r>
            <a:r>
              <a:rPr b="1" lang="de-DE" sz="3600" spc="-1" strike="noStrike">
                <a:latin typeface="Arial"/>
              </a:rPr>
              <a:t>	</a:t>
            </a:r>
            <a:r>
              <a:rPr b="1" lang="de-DE" sz="3600" spc="-1" strike="noStrike">
                <a:latin typeface="Arial"/>
              </a:rPr>
              <a:t>	</a:t>
            </a:r>
            <a:r>
              <a:rPr b="1" lang="de-DE" sz="3600" spc="-1" strike="noStrike">
                <a:latin typeface="Arial"/>
              </a:rPr>
              <a:t>	</a:t>
            </a:r>
            <a:r>
              <a:rPr b="1" lang="de-DE" sz="3600" spc="-1" strike="noStrike">
                <a:latin typeface="Arial"/>
              </a:rPr>
              <a:t>	</a:t>
            </a:r>
            <a:r>
              <a:rPr b="1" lang="de-DE" sz="3600" spc="-1" strike="noStrike">
                <a:latin typeface="Arial"/>
              </a:rPr>
              <a:t>	</a:t>
            </a:r>
            <a:r>
              <a:rPr b="1" lang="de-DE" sz="3600" spc="-1" strike="noStrike">
                <a:latin typeface="Arial"/>
              </a:rPr>
              <a:t>	</a:t>
            </a:r>
            <a:r>
              <a:rPr b="1" lang="de-DE" sz="3600" spc="-1" strike="noStrike">
                <a:latin typeface="Arial"/>
              </a:rPr>
              <a:t>curriculum</a:t>
            </a:r>
            <a:r>
              <a:rPr b="0" lang="de-DE" sz="3600" spc="-1" strike="noStrike">
                <a:latin typeface="Arial"/>
              </a:rPr>
              <a:t>.</a:t>
            </a:r>
            <a:endParaRPr b="0" lang="de-DE" sz="3600" spc="-1" strike="noStrike"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 rot="305400">
            <a:off x="4329000" y="3262320"/>
            <a:ext cx="5535720" cy="352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70000"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600" spc="-1" strike="noStrike">
                <a:latin typeface="Arial"/>
              </a:rPr>
              <a:t>Research about</a:t>
            </a:r>
            <a:r>
              <a:rPr b="1" lang="de-DE" sz="3600" spc="-1" strike="noStrike">
                <a:latin typeface="Arial"/>
              </a:rPr>
              <a:t> home-carbonation</a:t>
            </a:r>
            <a:r>
              <a:rPr b="0" lang="de-DE" sz="3600" spc="-1" strike="noStrike">
                <a:latin typeface="Arial"/>
              </a:rPr>
              <a:t>-system. Bought a best-practice-machine and installed it in the guest house.</a:t>
            </a:r>
            <a:endParaRPr b="0" lang="de-DE" sz="3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3600" spc="-1" strike="noStrike">
                <a:latin typeface="Arial"/>
              </a:rPr>
              <a:t>Water-Test </a:t>
            </a:r>
            <a:r>
              <a:rPr b="0" lang="de-DE" sz="3600" spc="-1" strike="noStrike">
                <a:latin typeface="Arial"/>
              </a:rPr>
              <a:t>and</a:t>
            </a:r>
            <a:r>
              <a:rPr b="1" lang="de-DE" sz="3600" spc="-1" strike="noStrike">
                <a:latin typeface="Arial"/>
              </a:rPr>
              <a:t> Open-Cola</a:t>
            </a:r>
            <a:r>
              <a:rPr b="0" lang="de-DE" sz="3600" spc="-1" strike="noStrike">
                <a:latin typeface="Arial"/>
              </a:rPr>
              <a:t> presentation at our KuBiZ summer-festival</a:t>
            </a:r>
            <a:endParaRPr b="0" lang="de-DE" sz="3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600" spc="-1" strike="noStrike">
                <a:latin typeface="Arial"/>
              </a:rPr>
              <a:t>Opened up a small </a:t>
            </a:r>
            <a:endParaRPr b="0" lang="de-DE" sz="3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3600" spc="-1" strike="noStrike">
                <a:latin typeface="Arial"/>
              </a:rPr>
              <a:t>“</a:t>
            </a:r>
            <a:r>
              <a:rPr b="1" lang="de-DE" sz="3600" spc="-1" strike="noStrike">
                <a:latin typeface="Arial"/>
              </a:rPr>
              <a:t>cupboard-shop”</a:t>
            </a:r>
            <a:r>
              <a:rPr b="0" lang="de-DE" sz="3600" spc="-1" strike="noStrike">
                <a:latin typeface="Arial"/>
              </a:rPr>
              <a:t> with</a:t>
            </a:r>
            <a:endParaRPr b="0" lang="de-DE" sz="3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600" spc="-1" strike="noStrike">
                <a:latin typeface="Arial"/>
              </a:rPr>
              <a:t>sustainable fair trade</a:t>
            </a:r>
            <a:endParaRPr b="0" lang="de-DE" sz="3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600" spc="-1" strike="noStrike">
                <a:latin typeface="Arial"/>
              </a:rPr>
              <a:t>product for our guests.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73" name="TextShape 3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solidFill>
            <a:srgbClr val="94bd5e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Food Consumption</a:t>
            </a:r>
            <a:endParaRPr b="0" lang="de-DE" sz="4400" spc="-1" strike="noStrike"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4657320" y="3636000"/>
            <a:ext cx="4990680" cy="37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Offering </a:t>
            </a:r>
            <a:r>
              <a:rPr b="1" lang="de-DE" sz="3200" spc="-1" strike="noStrike">
                <a:latin typeface="Arial"/>
              </a:rPr>
              <a:t>regional</a:t>
            </a:r>
            <a:r>
              <a:rPr b="0" lang="de-DE" sz="3200" spc="-1" strike="noStrike">
                <a:latin typeface="Arial"/>
              </a:rPr>
              <a:t> apple-juice during the seminars/workshops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An information list for </a:t>
            </a:r>
            <a:r>
              <a:rPr b="1" lang="de-DE" sz="3200" spc="-1" strike="noStrike">
                <a:latin typeface="Arial"/>
              </a:rPr>
              <a:t>cooking</a:t>
            </a:r>
            <a:r>
              <a:rPr b="0" lang="de-DE" sz="3200" spc="-1" strike="noStrike">
                <a:latin typeface="Arial"/>
              </a:rPr>
              <a:t> teams about food and virtual water consumption with some practical advices to cook.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3200" spc="-1" strike="noStrike">
                <a:latin typeface="Arial"/>
              </a:rPr>
              <a:t>Cooking workshop</a:t>
            </a:r>
            <a:r>
              <a:rPr b="0" lang="de-DE" sz="3200" spc="-1" strike="noStrike">
                <a:latin typeface="Arial"/>
              </a:rPr>
              <a:t> about water and sustainability offered to external institutions.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77" name="TextShape 3"/>
          <p:cNvSpPr txBox="1"/>
          <p:nvPr/>
        </p:nvSpPr>
        <p:spPr>
          <a:xfrm>
            <a:off x="504720" y="301320"/>
            <a:ext cx="9071640" cy="1262160"/>
          </a:xfrm>
          <a:prstGeom prst="rect">
            <a:avLst/>
          </a:prstGeom>
          <a:solidFill>
            <a:srgbClr val="94bd5e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Food Consumption</a:t>
            </a:r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Direct use of water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64000"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We did reduce the use of water and energy for </a:t>
            </a:r>
            <a:r>
              <a:rPr b="1" lang="de-DE" sz="3200" spc="-1" strike="noStrike">
                <a:latin typeface="Arial"/>
              </a:rPr>
              <a:t>laundry</a:t>
            </a:r>
            <a:r>
              <a:rPr b="0" lang="de-DE" sz="3200" spc="-1" strike="noStrike">
                <a:latin typeface="Arial"/>
              </a:rPr>
              <a:t> by adjusting the ideal program for each kind of laundry and sorting it.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Problem: Different user profiles in the years make the evaluation difficult. </a:t>
            </a:r>
            <a:r>
              <a:rPr b="1" lang="de-DE" sz="3200" spc="-1" strike="noStrike">
                <a:latin typeface="Arial"/>
              </a:rPr>
              <a:t>Water usage differs very much on the number of people</a:t>
            </a:r>
            <a:r>
              <a:rPr b="0" lang="de-DE" sz="3200" spc="-1" strike="noStrike">
                <a:latin typeface="Arial"/>
              </a:rPr>
              <a:t> staying in the house.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By now just recorded and evaluated the counters.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6048000" y="2805480"/>
            <a:ext cx="3744000" cy="462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… </a:t>
            </a:r>
            <a:r>
              <a:rPr b="0" lang="de-DE" sz="3200" spc="-1" strike="noStrike">
                <a:latin typeface="Arial"/>
              </a:rPr>
              <a:t>but the installations in the guest house are new and in a modern (water saving) state.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83" name="TextShape 3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Direct use of water</a:t>
            </a:r>
            <a:endParaRPr b="0" lang="de-DE" sz="44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6618960" y="3385080"/>
            <a:ext cx="2381040" cy="1942920"/>
          </a:xfrm>
          <a:prstGeom prst="rect">
            <a:avLst/>
          </a:prstGeom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4536000" y="4693680"/>
            <a:ext cx="2434320" cy="2434320"/>
          </a:xfrm>
          <a:prstGeom prst="rect">
            <a:avLst/>
          </a:prstGeom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1728000" y="4809960"/>
            <a:ext cx="2462040" cy="2462040"/>
          </a:xfrm>
          <a:prstGeom prst="rect">
            <a:avLst/>
          </a:prstGeom>
          <a:ln w="0">
            <a:noFill/>
          </a:ln>
        </p:spPr>
      </p:pic>
      <p:pic>
        <p:nvPicPr>
          <p:cNvPr id="87" name="" descr=""/>
          <p:cNvPicPr/>
          <p:nvPr/>
        </p:nvPicPr>
        <p:blipFill>
          <a:blip r:embed="rId4"/>
          <a:stretch/>
        </p:blipFill>
        <p:spPr>
          <a:xfrm>
            <a:off x="1728000" y="3024000"/>
            <a:ext cx="2160000" cy="215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504720" y="301320"/>
            <a:ext cx="9071640" cy="1262160"/>
          </a:xfrm>
          <a:prstGeom prst="rect">
            <a:avLst/>
          </a:prstGeom>
          <a:solidFill>
            <a:srgbClr val="83caf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Direct use and energy allocation</a:t>
            </a:r>
            <a:endParaRPr b="0" lang="de-DE" sz="44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525240" y="1850400"/>
            <a:ext cx="8899560" cy="497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83caf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Evaluation of the allocation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66000"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latin typeface="Arial"/>
              </a:rPr>
              <a:t>Evaluation showed that the water- and energyconsumption is </a:t>
            </a:r>
            <a:r>
              <a:rPr b="1" lang="de-DE" sz="2600" spc="-1" strike="noStrike">
                <a:latin typeface="Arial"/>
              </a:rPr>
              <a:t>increasing</a:t>
            </a:r>
            <a:r>
              <a:rPr b="0" lang="de-DE" sz="2600" spc="-1" strike="noStrike">
                <a:latin typeface="Arial"/>
              </a:rPr>
              <a:t> </a:t>
            </a:r>
            <a:r>
              <a:rPr b="1" lang="de-DE" sz="2600" spc="-1" strike="noStrike">
                <a:latin typeface="Arial"/>
              </a:rPr>
              <a:t>with the occupancy-rate</a:t>
            </a:r>
            <a:r>
              <a:rPr b="0" lang="de-DE" sz="2600" spc="-1" strike="noStrike">
                <a:latin typeface="Arial"/>
              </a:rPr>
              <a:t> of the guesthouse from 2012 to 2013.</a:t>
            </a:r>
            <a:endParaRPr b="0" lang="de-DE" sz="2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latin typeface="Arial"/>
              </a:rPr>
              <a:t>The strong increase from 2012 to 2013 is the result of more overnight bookings and bigger groups using showers etc. The comparison to the electricity consumption verifies this theory.</a:t>
            </a:r>
            <a:endParaRPr b="0" lang="de-DE" sz="2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latin typeface="Arial"/>
              </a:rPr>
              <a:t>The waterfootprint of energy is sometimes much higher with renewable (eco-) suppliers, when they sell mainly energy from big hydropower dams.</a:t>
            </a:r>
            <a:endParaRPr b="0" lang="de-DE" sz="2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latin typeface="Arial"/>
              </a:rPr>
              <a:t>But our supplier </a:t>
            </a:r>
            <a:r>
              <a:rPr b="0" i="1" lang="de-DE" sz="2600" spc="-1" strike="noStrike">
                <a:latin typeface="Arial"/>
              </a:rPr>
              <a:t>greenpeace energy</a:t>
            </a:r>
            <a:r>
              <a:rPr b="0" lang="de-DE" sz="2600" spc="-1" strike="noStrike">
                <a:latin typeface="Arial"/>
              </a:rPr>
              <a:t> sells only flow-hydropowerplants (91%) in Austria and Germany that are not daming the river. 9% they produce by own windenergy mills.</a:t>
            </a:r>
            <a:endParaRPr b="0" lang="de-DE" sz="2600" spc="-1" strike="noStrike">
              <a:latin typeface="Arial"/>
            </a:endParaRPr>
          </a:p>
        </p:txBody>
      </p:sp>
      <p:sp>
        <p:nvSpPr>
          <p:cNvPr id="93" name="TextShape 3"/>
          <p:cNvSpPr txBox="1"/>
          <p:nvPr/>
        </p:nvSpPr>
        <p:spPr>
          <a:xfrm>
            <a:off x="504360" y="1769040"/>
            <a:ext cx="9071640" cy="4384800"/>
          </a:xfrm>
          <a:prstGeom prst="rect">
            <a:avLst/>
          </a:prstGeom>
          <a:noFill/>
          <a:ln w="0">
            <a:noFill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d320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Travelling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r>
              <a:rPr b="0" lang="de-DE" sz="3200" spc="-1" strike="noStrike">
                <a:latin typeface="Arial"/>
              </a:rPr>
              <a:t>Established a </a:t>
            </a:r>
            <a:r>
              <a:rPr b="1" lang="de-DE" sz="3200" spc="-1" strike="noStrike">
                <a:latin typeface="Arial"/>
              </a:rPr>
              <a:t>bus and train-first </a:t>
            </a:r>
            <a:r>
              <a:rPr b="0" lang="de-DE" sz="3200" spc="-1" strike="noStrike">
                <a:latin typeface="Arial"/>
              </a:rPr>
              <a:t>choice</a:t>
            </a:r>
            <a:r>
              <a:rPr b="0" lang="de-DE" sz="3200" spc="-1" strike="noStrike">
                <a:latin typeface="Arial"/>
              </a:rPr>
              <a:t> policy: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de-DE" sz="3200" spc="-1" strike="noStrike">
                <a:latin typeface="Arial"/>
              </a:rPr>
              <a:t>Flights can only be used for tours with a train/bus-travel-distance of more then 10 hours (one way).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de-DE" sz="3200" spc="-1" strike="noStrike">
                <a:latin typeface="Arial"/>
              </a:rPr>
              <a:t>We have to prefer sustainable airlines listed on the the airline-index of “atmosfair”. </a:t>
            </a:r>
            <a:endParaRPr b="0" lang="de-DE" sz="32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(</a:t>
            </a:r>
            <a:r>
              <a:rPr b="0" lang="de-DE" sz="2400" spc="-1" strike="noStrike">
                <a:latin typeface="Arial"/>
                <a:hlinkClick r:id="rId1"/>
              </a:rPr>
              <a:t>https://www.atmosfair.de/en/</a:t>
            </a:r>
            <a:r>
              <a:rPr b="0" lang="de-DE" sz="2400" spc="-1" strike="noStrike">
                <a:latin typeface="Arial"/>
              </a:rPr>
              <a:t>)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7056000" y="5688000"/>
            <a:ext cx="2285640" cy="103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8080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Sustainable water training workshop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504000" y="2304000"/>
            <a:ext cx="9071640" cy="384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This training lasts from 13.3.-22.3.2015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Universita Verde and Tabanca Pequena are partners (who also joined the water learning partnership) and as another partner Asociatia Quantic from Romania. 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 rot="20563200">
            <a:off x="5894640" y="5178960"/>
            <a:ext cx="4173480" cy="217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aecf00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Sustainablility and water exhibition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83000"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We designed an </a:t>
            </a:r>
            <a:r>
              <a:rPr b="1" lang="de-DE" sz="3200" spc="-1" strike="noStrike">
                <a:latin typeface="Arial"/>
              </a:rPr>
              <a:t>exhibition</a:t>
            </a:r>
            <a:r>
              <a:rPr b="0" lang="de-DE" sz="3200" spc="-1" strike="noStrike">
                <a:latin typeface="Arial"/>
              </a:rPr>
              <a:t> on our topic sustainability and water with results from the partnership project and presented it first on the KuBiZ-festival and now continuously in the building.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The exhibition is now </a:t>
            </a:r>
            <a:r>
              <a:rPr b="1" lang="de-DE" sz="3200" spc="-1" strike="noStrike">
                <a:latin typeface="Arial"/>
              </a:rPr>
              <a:t>translated into English</a:t>
            </a:r>
            <a:r>
              <a:rPr b="0" lang="de-DE" sz="3200" spc="-1" strike="noStrike">
                <a:latin typeface="Arial"/>
              </a:rPr>
              <a:t> as well for </a:t>
            </a:r>
            <a:r>
              <a:rPr b="1" lang="de-DE" sz="3200" spc="-1" strike="noStrike">
                <a:latin typeface="Arial"/>
              </a:rPr>
              <a:t>common use in the project</a:t>
            </a:r>
            <a:r>
              <a:rPr b="0" lang="de-DE" sz="3200" spc="-1" strike="noStrike">
                <a:latin typeface="Arial"/>
              </a:rPr>
              <a:t>. The </a:t>
            </a:r>
            <a:r>
              <a:rPr b="1" lang="de-DE" sz="3200" spc="-1" strike="noStrike">
                <a:latin typeface="Arial"/>
              </a:rPr>
              <a:t>layout-data</a:t>
            </a:r>
            <a:r>
              <a:rPr b="0" lang="de-DE" sz="3200" spc="-1" strike="noStrike">
                <a:latin typeface="Arial"/>
              </a:rPr>
              <a:t> made on Adobe InDesign CS5.5 is </a:t>
            </a:r>
            <a:r>
              <a:rPr b="1" lang="de-DE" sz="3200" spc="-1" strike="noStrike">
                <a:latin typeface="Arial"/>
              </a:rPr>
              <a:t>available</a:t>
            </a:r>
            <a:r>
              <a:rPr b="0" lang="de-DE" sz="3200" spc="-1" strike="noStrike">
                <a:latin typeface="Arial"/>
              </a:rPr>
              <a:t> for all partners.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The </a:t>
            </a:r>
            <a:r>
              <a:rPr b="1" lang="de-DE" sz="3200" spc="-1" strike="noStrike">
                <a:latin typeface="Arial"/>
              </a:rPr>
              <a:t>exhibition can be extended</a:t>
            </a:r>
            <a:r>
              <a:rPr b="0" lang="de-DE" sz="3200" spc="-1" strike="noStrike">
                <a:latin typeface="Arial"/>
              </a:rPr>
              <a:t> by partners</a:t>
            </a: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0066cc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4400" spc="-1" strike="noStrike">
                <a:latin typeface="Arial"/>
              </a:rPr>
              <a:t>Partners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04000" y="151200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OBUK (Germany)</a:t>
            </a: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Tabanca Pequena (Portugal)</a:t>
            </a: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Centrum Kszatalcenia Ustawiznego (Poland)</a:t>
            </a: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Scuola Universitaria Professionale della Svizzera Italiana (Swiss)</a:t>
            </a: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Associazione Universita Verde die Bologna (Italy)</a:t>
            </a: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Dyarbakir Zirai Mücadele Arastirma Müdürlügü (Turkey)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5396760" y="720000"/>
            <a:ext cx="4323240" cy="265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Open Tasks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504000" y="1682640"/>
            <a:ext cx="9071640" cy="455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de-DE" sz="3200" spc="-1" strike="noStrike">
                <a:latin typeface="Arial"/>
              </a:rPr>
              <a:t>Improvement of direct water consumption:</a:t>
            </a:r>
            <a:endParaRPr b="0" lang="de-DE" sz="3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Install </a:t>
            </a:r>
            <a:r>
              <a:rPr b="1" lang="de-DE" sz="3200" spc="-1" strike="noStrike">
                <a:latin typeface="Arial"/>
              </a:rPr>
              <a:t>information boards</a:t>
            </a:r>
            <a:r>
              <a:rPr b="0" lang="de-DE" sz="3200" spc="-1" strike="noStrike">
                <a:latin typeface="Arial"/>
              </a:rPr>
              <a:t> in the guest-house, with advices how to use the washing-machine, dishwasher and the showers in the most effective way (related to waterconsumption and pollution of water).</a:t>
            </a:r>
            <a:endParaRPr b="0" lang="de-DE" sz="3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3200" spc="-1" strike="noStrike">
                <a:latin typeface="Arial"/>
              </a:rPr>
              <a:t>Standardize</a:t>
            </a:r>
            <a:r>
              <a:rPr b="0" lang="de-DE" sz="3200" spc="-1" strike="noStrike">
                <a:latin typeface="Arial"/>
              </a:rPr>
              <a:t> the cooking </a:t>
            </a:r>
            <a:r>
              <a:rPr b="1" lang="de-DE" sz="3200" spc="-1" strike="noStrike">
                <a:latin typeface="Arial"/>
              </a:rPr>
              <a:t>workshop</a:t>
            </a:r>
            <a:r>
              <a:rPr b="0" lang="de-DE" sz="3200" spc="-1" strike="noStrike">
                <a:latin typeface="Arial"/>
              </a:rPr>
              <a:t> and implement this in schools.</a:t>
            </a: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Dissemination of the Project results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648000" y="202320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400" spc="-1" strike="noStrike">
                <a:latin typeface="Arial"/>
              </a:rPr>
              <a:t>Guidebook</a:t>
            </a:r>
            <a:r>
              <a:rPr b="0" lang="de-DE" sz="2400" spc="-1" strike="noStrike">
                <a:latin typeface="Arial"/>
              </a:rPr>
              <a:t>, including:</a:t>
            </a: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2000" spc="-1" strike="noStrike">
                <a:latin typeface="Arial"/>
              </a:rPr>
              <a:t>Introduction of our organisations</a:t>
            </a:r>
            <a:endParaRPr b="0" lang="de-DE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2000" spc="-1" strike="noStrike">
                <a:latin typeface="Arial"/>
              </a:rPr>
              <a:t>Theoretical backgrounds (information material, our inputs during the meetings, etc...)</a:t>
            </a:r>
            <a:endParaRPr b="0" lang="de-DE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2000" spc="-1" strike="noStrike">
                <a:latin typeface="Arial"/>
              </a:rPr>
              <a:t>Individual Agendas</a:t>
            </a:r>
            <a:endParaRPr b="0" lang="de-DE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2000" spc="-1" strike="noStrike">
                <a:latin typeface="Arial"/>
              </a:rPr>
              <a:t>Best Practice Examples from each organisation</a:t>
            </a:r>
            <a:endParaRPr b="0" lang="de-DE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2000" spc="-1" strike="noStrike">
                <a:latin typeface="Arial"/>
              </a:rPr>
              <a:t>All pedagogical approaches</a:t>
            </a:r>
            <a:endParaRPr b="0" lang="de-DE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3399f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Dissemination of the project results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400" spc="-1" strike="noStrike">
                <a:latin typeface="Arial"/>
              </a:rPr>
              <a:t>Public events</a:t>
            </a:r>
            <a:r>
              <a:rPr b="0" lang="de-DE" sz="2400" spc="-1" strike="noStrike">
                <a:latin typeface="Arial"/>
              </a:rPr>
              <a:t> to present the project results</a:t>
            </a: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in april/may 2015</a:t>
            </a: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400" spc="-1" strike="noStrike">
                <a:latin typeface="Arial"/>
              </a:rPr>
              <a:t>Website</a:t>
            </a:r>
            <a:r>
              <a:rPr b="0" lang="de-DE" sz="2400" spc="-1" strike="noStrike">
                <a:latin typeface="Arial"/>
              </a:rPr>
              <a:t> </a:t>
            </a: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https://sustainableuseofwater.wordpress.com/2013/10/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5899320" y="5616000"/>
            <a:ext cx="3028680" cy="151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3200" spc="-1" strike="noStrike">
                <a:solidFill>
                  <a:srgbClr val="800080"/>
                </a:solidFill>
                <a:latin typeface="Arial"/>
              </a:rPr>
              <a:t>THANKS FOR YOUR ATTENTION …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5544360" y="3168000"/>
            <a:ext cx="4247640" cy="316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00fff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4400" spc="-1" strike="noStrike">
                <a:latin typeface="Arial"/>
              </a:rPr>
              <a:t>Aims of the Project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576000" y="187200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74000"/>
          </a:bodyPr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Improvement of waterconsumption in our instititutions.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Educational level: Improvement of our educational work through learning new methods from each other, which deal with water.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Knowledge Extension through visits of „water places“ in the other countries and theoretical inputs related to water.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6120000" y="216000"/>
            <a:ext cx="3600000" cy="237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b2b2b2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Partnermeetings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88000"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During the project term in each country of the partners one meeting with all organisations: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October 2013: Berlin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December 2013: Swiss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April 2014: Portugal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September 2014: Poland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December 2014: Bologna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April 2015: Turkey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6912000" y="5544000"/>
            <a:ext cx="2664000" cy="1656000"/>
          </a:xfrm>
          <a:prstGeom prst="rect">
            <a:avLst/>
          </a:prstGeom>
          <a:ln w="0">
            <a:noFill/>
          </a:ln>
        </p:spPr>
      </p:pic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7416000" y="3528000"/>
            <a:ext cx="2592000" cy="1800000"/>
          </a:xfrm>
          <a:prstGeom prst="rect">
            <a:avLst/>
          </a:prstGeom>
          <a:ln w="0">
            <a:noFill/>
          </a:ln>
        </p:spPr>
      </p:pic>
      <p:pic>
        <p:nvPicPr>
          <p:cNvPr id="53" name="" descr=""/>
          <p:cNvPicPr/>
          <p:nvPr/>
        </p:nvPicPr>
        <p:blipFill>
          <a:blip r:embed="rId3"/>
          <a:stretch/>
        </p:blipFill>
        <p:spPr>
          <a:xfrm>
            <a:off x="5272200" y="2664000"/>
            <a:ext cx="2143800" cy="316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0066cc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Working tools/methods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Timetable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Protocolls of every partnermeeting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Only office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Website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E-mail contact</a:t>
            </a: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Skypeconferences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6483600" y="4278960"/>
            <a:ext cx="2228400" cy="205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33a3a3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Individual Agendas and Best Practise Examples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Example OBUK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5400360" y="1769040"/>
            <a:ext cx="4247640" cy="327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33ff99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Individual Agenda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r>
              <a:rPr b="0" lang="de-DE" sz="3200" spc="-1" strike="noStrike">
                <a:latin typeface="Arial"/>
              </a:rPr>
              <a:t>1) Office and Moderation Materials</a:t>
            </a:r>
            <a:endParaRPr b="0" lang="de-DE" sz="3200" spc="-1" strike="noStrike">
              <a:latin typeface="Arial"/>
            </a:endParaRPr>
          </a:p>
          <a:p>
            <a:r>
              <a:rPr b="0" lang="de-DE" sz="3200" spc="-1" strike="noStrike">
                <a:latin typeface="Arial"/>
              </a:rPr>
              <a:t>2) Homewares (duvets and covers)</a:t>
            </a:r>
            <a:endParaRPr b="0" lang="de-DE" sz="3200" spc="-1" strike="noStrike">
              <a:latin typeface="Arial"/>
            </a:endParaRPr>
          </a:p>
          <a:p>
            <a:r>
              <a:rPr b="0" lang="de-DE" sz="3200" spc="-1" strike="noStrike">
                <a:latin typeface="Arial"/>
              </a:rPr>
              <a:t>3) Foods consumption</a:t>
            </a:r>
            <a:endParaRPr b="0" lang="de-DE" sz="3200" spc="-1" strike="noStrike">
              <a:latin typeface="Arial"/>
            </a:endParaRPr>
          </a:p>
          <a:p>
            <a:r>
              <a:rPr b="0" lang="de-DE" sz="3200" spc="-1" strike="noStrike">
                <a:latin typeface="Arial"/>
              </a:rPr>
              <a:t>4) Direct use of water</a:t>
            </a:r>
            <a:endParaRPr b="0" lang="de-DE" sz="3200" spc="-1" strike="noStrike">
              <a:latin typeface="Arial"/>
            </a:endParaRPr>
          </a:p>
          <a:p>
            <a:r>
              <a:rPr b="0" lang="de-DE" sz="3200" spc="-1" strike="noStrike">
                <a:latin typeface="Arial"/>
              </a:rPr>
              <a:t>5) Traveling</a:t>
            </a:r>
            <a:endParaRPr b="0" lang="de-DE" sz="3200" spc="-1" strike="noStrike">
              <a:latin typeface="Arial"/>
            </a:endParaRPr>
          </a:p>
          <a:p>
            <a:r>
              <a:rPr b="0" lang="de-DE" sz="3200" spc="-1" strike="noStrike">
                <a:latin typeface="Arial"/>
              </a:rPr>
              <a:t>6) Training Workshop</a:t>
            </a: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83caf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Office materials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86000"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latin typeface="Arial"/>
              </a:rPr>
              <a:t>We increased our use of </a:t>
            </a:r>
            <a:r>
              <a:rPr b="1" lang="de-DE" sz="2600" spc="-1" strike="noStrike">
                <a:latin typeface="Arial"/>
              </a:rPr>
              <a:t>second hand and recycling paper</a:t>
            </a:r>
            <a:r>
              <a:rPr b="0" lang="de-DE" sz="2600" spc="-1" strike="noStrike">
                <a:latin typeface="Arial"/>
              </a:rPr>
              <a:t>.</a:t>
            </a:r>
            <a:endParaRPr b="0" lang="de-DE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200" spc="-1" strike="noStrike">
                <a:latin typeface="Arial"/>
              </a:rPr>
              <a:t>Now 90% of the white new paper has 100% recycling quality with the german certificate “Der Blaue Engel” and is Process Chlorine Free (PCF).</a:t>
            </a:r>
            <a:endParaRPr b="0" lang="de-DE" sz="2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200" spc="-1" strike="noStrike">
                <a:latin typeface="Arial"/>
              </a:rPr>
              <a:t>Beside that we are using waste-paper from a print shop for draft-printing</a:t>
            </a:r>
            <a:endParaRPr b="0" lang="de-DE" sz="2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latin typeface="Arial"/>
              </a:rPr>
              <a:t>We are using 50% </a:t>
            </a:r>
            <a:r>
              <a:rPr b="1" lang="de-DE" sz="2600" spc="-1" strike="noStrike">
                <a:latin typeface="Arial"/>
              </a:rPr>
              <a:t>second hand office computers</a:t>
            </a:r>
            <a:r>
              <a:rPr b="0" lang="de-DE" sz="2600" spc="-1" strike="noStrike">
                <a:latin typeface="Arial"/>
              </a:rPr>
              <a:t> from a refurbish-project.</a:t>
            </a:r>
            <a:endParaRPr b="0" lang="de-DE" sz="2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latin typeface="Arial"/>
              </a:rPr>
              <a:t>The new information </a:t>
            </a:r>
            <a:r>
              <a:rPr b="1" lang="de-DE" sz="2600" spc="-1" strike="noStrike">
                <a:latin typeface="Arial"/>
              </a:rPr>
              <a:t>leaflet</a:t>
            </a:r>
            <a:r>
              <a:rPr b="0" lang="de-DE" sz="2600" spc="-1" strike="noStrike">
                <a:latin typeface="Arial"/>
              </a:rPr>
              <a:t> of the guest house is printed on </a:t>
            </a:r>
            <a:r>
              <a:rPr b="1" lang="de-DE" sz="2600" spc="-1" strike="noStrike">
                <a:latin typeface="Arial"/>
              </a:rPr>
              <a:t>100% recycling-paper </a:t>
            </a:r>
            <a:r>
              <a:rPr b="0" lang="de-DE" sz="2600" spc="-1" strike="noStrike">
                <a:latin typeface="Arial"/>
              </a:rPr>
              <a:t>with “Der Blaue Engel”-label form a ecological print shop.</a:t>
            </a:r>
            <a:endParaRPr b="0" lang="de-DE" sz="2600" spc="-1" strike="noStrike"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8136000" y="5760000"/>
            <a:ext cx="1445400" cy="158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>
            <a:alphaModFix amt="20000"/>
          </a:blip>
          <a:stretch/>
        </p:blipFill>
        <p:spPr>
          <a:xfrm>
            <a:off x="504000" y="699480"/>
            <a:ext cx="9071640" cy="6479280"/>
          </a:xfrm>
          <a:prstGeom prst="rect">
            <a:avLst/>
          </a:prstGeom>
          <a:ln w="0">
            <a:noFill/>
          </a:ln>
        </p:spPr>
      </p:pic>
      <p:sp>
        <p:nvSpPr>
          <p:cNvPr id="6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cfe7f5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Home-wares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504000" y="1656000"/>
            <a:ext cx="9071640" cy="568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latin typeface="Arial"/>
              </a:rPr>
              <a:t>Deep research about the sustainability of home-textiles.</a:t>
            </a:r>
            <a:endParaRPr b="0" lang="de-DE" sz="2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latin typeface="Arial"/>
              </a:rPr>
              <a:t>Focus on cotton as water-intensive product.</a:t>
            </a:r>
            <a:endParaRPr b="0" lang="de-DE" sz="2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latin typeface="Arial"/>
              </a:rPr>
              <a:t>Topic included in water-exhibition.</a:t>
            </a:r>
            <a:endParaRPr b="0" lang="de-DE" sz="2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latin typeface="Arial"/>
              </a:rPr>
              <a:t>Purchased new bedding textiles made of...</a:t>
            </a:r>
            <a:endParaRPr b="0" lang="de-DE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600" spc="-1" strike="noStrike">
                <a:latin typeface="Arial"/>
              </a:rPr>
              <a:t>African Cotton (project for small farmers in Africa)</a:t>
            </a:r>
            <a:endParaRPr b="0" lang="de-DE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600" spc="-1" strike="noStrike">
                <a:latin typeface="Arial"/>
              </a:rPr>
              <a:t>Tencel (Austrian sustainable Viscose fiber-product)</a:t>
            </a:r>
            <a:endParaRPr b="0" lang="de-DE" sz="2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latin typeface="Arial"/>
              </a:rPr>
              <a:t>Checked out detergent we use:</a:t>
            </a:r>
            <a:endParaRPr b="0" lang="de-DE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600" spc="-1" strike="noStrike">
                <a:latin typeface="Arial"/>
              </a:rPr>
              <a:t>Found best practice for dishwasher and washing machine. Made operating instructions for both.</a:t>
            </a:r>
            <a:endParaRPr b="0" lang="de-DE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600" spc="-1" strike="noStrike">
                <a:latin typeface="Arial"/>
              </a:rPr>
              <a:t>Energy very important as well for water-question.</a:t>
            </a:r>
            <a:endParaRPr b="0" lang="de-DE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Application>LibreOffice/7.0.3.1$Windows_X86_64 LibreOffice_project/d7547858d014d4cf69878db179d326fc3483e082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2015-03-06T13:45:10Z</dcterms:created>
  <dc:creator/>
  <dc:description/>
  <dc:language>de-DE</dc:language>
  <cp:lastModifiedBy/>
  <dcterms:modified xsi:type="dcterms:W3CDTF">2020-11-16T11:38:51Z</dcterms:modified>
  <cp:revision>11</cp:revision>
  <dc:subject/>
  <dc:title/>
</cp:coreProperties>
</file>