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7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_rels/notesSlide22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5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media/image28.png" ContentType="image/png"/>
  <Override PartName="/ppt/media/hdphoto4.wdp" ContentType="image/vnd.ms-photo"/>
  <Override PartName="/ppt/media/image1.jpeg" ContentType="image/jpeg"/>
  <Override PartName="/ppt/media/image23.gif" ContentType="image/gif"/>
  <Override PartName="/ppt/media/image17.jpeg" ContentType="image/jpeg"/>
  <Override PartName="/ppt/media/image3.png" ContentType="image/png"/>
  <Override PartName="/ppt/media/image2.png" ContentType="image/png"/>
  <Override PartName="/ppt/media/hdphoto1.wdp" ContentType="image/vnd.ms-photo"/>
  <Override PartName="/ppt/media/image25.png" ContentType="image/png"/>
  <Override PartName="/ppt/media/image5.png" ContentType="image/png"/>
  <Override PartName="/ppt/media/image4.wmf" ContentType="image/x-wmf"/>
  <Override PartName="/ppt/media/image6.png" ContentType="image/png"/>
  <Override PartName="/ppt/media/hdphoto2.wdp" ContentType="image/vnd.ms-photo"/>
  <Override PartName="/ppt/media/image2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29.jpeg" ContentType="image/jpeg"/>
  <Override PartName="/ppt/media/image11.png" ContentType="image/png"/>
  <Override PartName="/ppt/media/hdphoto3.wdp" ContentType="image/vnd.ms-photo"/>
  <Override PartName="/ppt/media/image27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jpeg" ContentType="image/jpeg"/>
  <Override PartName="/ppt/media/image16.png" ContentType="image/png"/>
  <Override PartName="/ppt/media/hdphoto5.wdp" ContentType="image/vnd.ms-photo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4.png" ContentType="image/png"/>
  <Override PartName="/ppt/media/image30.jpeg" ContentType="image/jpeg"/>
  <Override PartName="/ppt/media/image32.png" ContentType="image/png"/>
  <Override PartName="/ppt/media/image31.wmf" ContentType="image/x-wmf"/>
  <Override PartName="/ppt/media/image33.jpeg" ContentType="image/jpeg"/>
  <Override PartName="/ppt/media/image34.png" ContentType="image/png"/>
  <Override PartName="/ppt/media/image35.jpeg" ContentType="image/jpeg"/>
  <Override PartName="/ppt/media/image36.png" ContentType="image/png"/>
  <Override PartName="/ppt/media/image37.png" ContentType="image/pn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Folie mittels Klicken verschieben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de-DE" sz="2000" spc="-1" strike="noStrike">
                <a:latin typeface="Arial"/>
              </a:rPr>
              <a:t>Format der Notizen mittels Klicken bearbeiten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de-DE" sz="1400" spc="-1" strike="noStrike">
                <a:latin typeface="Times New Roman"/>
              </a:rPr>
              <a:t>&lt;Kopfzeile&gt;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de-DE" sz="1400" spc="-1" strike="noStrike">
                <a:latin typeface="Times New Roman"/>
              </a:rPr>
              <a:t>&lt;Datum/Uhrzeit&gt;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de-DE" sz="1400" spc="-1" strike="noStrike">
                <a:latin typeface="Times New Roman"/>
              </a:rPr>
              <a:t>&lt;Fußzeile&gt;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CB4BE281-8232-46C9-BB7A-2C80B973F348}" type="slidenum">
              <a:rPr b="0" lang="de-DE" sz="1400" spc="-1" strike="noStrike">
                <a:latin typeface="Times New Roman"/>
              </a:rPr>
              <a:t>&lt;Foliennummer&gt;</a:t>
            </a:fld>
            <a:endParaRPr b="0" lang="de-DE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de-DE" sz="2000" spc="-1" strike="noStrike">
                <a:latin typeface="Arial"/>
              </a:rPr>
              <a:t>Groundwater abstraction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18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444A5BC-C99A-4D5D-953F-F9217FE0C9B9}" type="slidenum">
              <a:rPr b="0" lang="de-DE" sz="1200" spc="-1" strike="noStrike">
                <a:solidFill>
                  <a:srgbClr val="000000"/>
                </a:solidFill>
                <a:latin typeface="+mn-lt"/>
                <a:ea typeface="+mn-ea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de-DE" sz="2000" spc="-1" strike="noStrike">
                <a:latin typeface="Arial"/>
              </a:rPr>
              <a:t>Water abstraction sources in the world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18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19E91AD-57A9-45E0-96F6-8AFE20B53D10}" type="slidenum">
              <a:rPr b="0" lang="de-DE" sz="1200" spc="-1" strike="noStrike">
                <a:solidFill>
                  <a:srgbClr val="000000"/>
                </a:solidFill>
                <a:latin typeface="+mn-lt"/>
                <a:ea typeface="+mn-ea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de-DE" sz="2000" spc="-1" strike="noStrike">
                <a:latin typeface="Arial"/>
              </a:rPr>
              <a:t>Virtual water flows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19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C03700B-5E54-4FD0-BC8B-8063C4DE8330}" type="slidenum">
              <a:rPr b="0" lang="de-DE" sz="1200" spc="-1" strike="noStrike">
                <a:solidFill>
                  <a:srgbClr val="000000"/>
                </a:solidFill>
                <a:latin typeface="+mn-lt"/>
                <a:ea typeface="+mn-ea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de-DE" sz="2000" spc="-1" strike="noStrike">
                <a:latin typeface="Arial"/>
              </a:rPr>
              <a:t>Water scarcity TOP 10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19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CFC51B9-566A-4136-888B-9A236162EECB}" type="slidenum">
              <a:rPr b="0" lang="de-DE" sz="1200" spc="-1" strike="noStrike">
                <a:solidFill>
                  <a:srgbClr val="000000"/>
                </a:solidFill>
                <a:latin typeface="+mn-lt"/>
                <a:ea typeface="+mn-ea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de-DE" sz="2000" spc="-1" strike="noStrike">
                <a:latin typeface="Arial"/>
              </a:rPr>
              <a:t>Access to drinking water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19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10280F0-2313-49C3-A424-1648D63BE588}" type="slidenum">
              <a:rPr b="0" lang="de-DE" sz="1200" spc="-1" strike="noStrike">
                <a:solidFill>
                  <a:srgbClr val="000000"/>
                </a:solidFill>
                <a:latin typeface="+mn-lt"/>
                <a:ea typeface="+mn-ea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de-DE" sz="2000" spc="-1" strike="noStrike">
                <a:latin typeface="Arial"/>
              </a:rPr>
              <a:t>Groundwater withdrawl beyond the limits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20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5E04794-E2DE-47A0-B348-5C00211B2EDD}" type="slidenum">
              <a:rPr b="0" lang="de-DE" sz="1200" spc="-1" strike="noStrike">
                <a:solidFill>
                  <a:srgbClr val="000000"/>
                </a:solidFill>
                <a:latin typeface="+mn-lt"/>
                <a:ea typeface="+mn-ea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20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CB449B5-37B8-43AF-B030-6BD1E44E3D5D}" type="slidenum">
              <a:rPr b="0" lang="de-DE" sz="1200" spc="-1" strike="noStrike">
                <a:solidFill>
                  <a:srgbClr val="000000"/>
                </a:solidFill>
                <a:latin typeface="+mn-lt"/>
                <a:ea typeface="+mn-ea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de-DE" sz="2000" spc="-1" strike="noStrike">
                <a:latin typeface="Arial"/>
              </a:rPr>
              <a:t>Physical and economical water scarcity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20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D33918E-B7FB-46DB-ACFC-89A36DBB3426}" type="slidenum">
              <a:rPr b="0" lang="de-DE" sz="1200" spc="-1" strike="noStrike">
                <a:solidFill>
                  <a:srgbClr val="000000"/>
                </a:solidFill>
                <a:latin typeface="+mn-lt"/>
                <a:ea typeface="+mn-ea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de-DE" sz="2000" spc="-1" strike="noStrike">
                <a:latin typeface="Arial"/>
              </a:rPr>
              <a:t>Climate change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21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0B7C645-285F-492A-BF88-F6D619EBFCB3}" type="slidenum">
              <a:rPr b="0" lang="de-DE" sz="1200" spc="-1" strike="noStrike">
                <a:solidFill>
                  <a:srgbClr val="000000"/>
                </a:solidFill>
                <a:latin typeface="+mn-lt"/>
                <a:ea typeface="+mn-ea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</a:rPr>
              <a:t>Titelmasterformat durch Klicken bearbeiten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7A1D7320-BA92-4103-A46E-75F5AB12CB52}" type="datetime">
              <a:rPr b="0" lang="de-DE" sz="1200" spc="-1" strike="noStrike">
                <a:solidFill>
                  <a:srgbClr val="8b8b8b"/>
                </a:solidFill>
                <a:latin typeface="Calibri"/>
              </a:rPr>
              <a:t>16.11.20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de-DE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A7B44FE-0C79-4B90-978B-4A685F288F07}" type="slidenum">
              <a:rPr b="0" lang="de-DE" sz="1200" spc="-1" strike="noStrike">
                <a:solidFill>
                  <a:srgbClr val="8b8b8b"/>
                </a:solidFill>
                <a:latin typeface="Calibri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Zweite Gliederungsebene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Dritte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Vierte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</a:rPr>
              <a:t>Titelmasterformat durch Klicken bearbeiten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3200" spc="-1" strike="noStrike">
                <a:solidFill>
                  <a:srgbClr val="000000"/>
                </a:solidFill>
                <a:latin typeface="Calibri"/>
              </a:rPr>
              <a:t>Textmasterformat bearbeiten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Zweite Ebene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Dritte Ebene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Vierte 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Fünfte 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3527BAA-3544-4774-8209-EF78A89B10A6}" type="datetime">
              <a:rPr b="0" lang="de-DE" sz="1200" spc="-1" strike="noStrike">
                <a:solidFill>
                  <a:srgbClr val="8b8b8b"/>
                </a:solidFill>
                <a:latin typeface="Calibri"/>
              </a:rPr>
              <a:t>16.11.20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de-DE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1C4DA05-DB31-4814-A048-CBFE91B9240F}" type="slidenum">
              <a:rPr b="0" lang="de-DE" sz="1200" spc="-1" strike="noStrike">
                <a:solidFill>
                  <a:srgbClr val="8b8b8b"/>
                </a:solidFill>
                <a:latin typeface="Calibri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microsoft.com/office/2007/relationships/hdphoto" Target="../media/hdphoto3.wdp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microsoft.com/office/2007/relationships/hdphoto" Target="../media/hdphoto4.wdp"/><Relationship Id="rId6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microsoft.com/office/2007/relationships/hdphoto" Target="../media/hdphoto5.wdp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3.gi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wmf"/><Relationship Id="rId3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microsoft.com/office/2007/relationships/hdphoto" Target="../media/hdphoto1.wdp"/><Relationship Id="rId3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microsoft.com/office/2007/relationships/hdphoto" Target="../media/hdphoto2.wdp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rafik 3" descr=""/>
          <p:cNvPicPr/>
          <p:nvPr/>
        </p:nvPicPr>
        <p:blipFill>
          <a:blip r:embed="rId1"/>
          <a:stretch/>
        </p:blipFill>
        <p:spPr>
          <a:xfrm>
            <a:off x="18720" y="4637520"/>
            <a:ext cx="9124920" cy="2967480"/>
          </a:xfrm>
          <a:prstGeom prst="rect">
            <a:avLst/>
          </a:prstGeom>
          <a:ln w="0">
            <a:noFill/>
          </a:ln>
        </p:spPr>
      </p:pic>
      <p:sp>
        <p:nvSpPr>
          <p:cNvPr id="89" name="TextShape 1"/>
          <p:cNvSpPr txBox="1"/>
          <p:nvPr/>
        </p:nvSpPr>
        <p:spPr>
          <a:xfrm>
            <a:off x="685800" y="908640"/>
            <a:ext cx="7772040" cy="3384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de-DE" sz="6700" spc="97" strike="noStrike">
                <a:solidFill>
                  <a:srgbClr val="8aa9ff">
                    <a:alpha val="6000"/>
                  </a:srgbClr>
                </a:solidFill>
                <a:latin typeface="Calibri"/>
              </a:rPr>
              <a:t>Water is life</a:t>
            </a:r>
            <a:br/>
            <a:br/>
            <a:r>
              <a:rPr b="0" lang="de-DE" sz="4400" spc="-1" strike="noStrike">
                <a:solidFill>
                  <a:srgbClr val="000000"/>
                </a:solidFill>
                <a:latin typeface="Calibri"/>
              </a:rPr>
              <a:t>Challenges for sustainable</a:t>
            </a:r>
            <a:br/>
            <a:r>
              <a:rPr b="0" lang="de-DE" sz="4400" spc="-1" strike="noStrike">
                <a:solidFill>
                  <a:srgbClr val="000000"/>
                </a:solidFill>
                <a:latin typeface="Calibri"/>
              </a:rPr>
              <a:t>water-policies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1371600" y="4653000"/>
            <a:ext cx="6400440" cy="985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de-DE" sz="3200" spc="-1" strike="noStrike">
                <a:solidFill>
                  <a:srgbClr val="8b8b8b"/>
                </a:solidFill>
                <a:latin typeface="Calibri"/>
              </a:rPr>
              <a:t>Introduction</a:t>
            </a:r>
            <a:endParaRPr b="0" lang="de-DE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6372360" y="3933000"/>
            <a:ext cx="1944000" cy="50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000000"/>
                </a:solidFill>
                <a:latin typeface="Calibri"/>
              </a:rPr>
              <a:t>Source: “Ecosystems and Human Well-being: Synthesis” Millennium Ecosystem Assessment, 2005.</a:t>
            </a:r>
            <a:endParaRPr b="0" lang="de-DE" sz="900" spc="-1" strike="noStrike">
              <a:latin typeface="Arial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ebf1de"/>
          </a:solidFill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de-DE" sz="4400" spc="-1" strike="noStrike">
                <a:solidFill>
                  <a:srgbClr val="f9f3dd"/>
                </a:solidFill>
                <a:latin typeface="Calibri"/>
              </a:rPr>
              <a:t>Irrigation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7" name="Picture 3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611640" y="1663920"/>
            <a:ext cx="5428800" cy="2866680"/>
          </a:xfrm>
          <a:prstGeom prst="rect">
            <a:avLst/>
          </a:prstGeom>
          <a:ln w="0">
            <a:noFill/>
          </a:ln>
        </p:spPr>
      </p:pic>
      <p:pic>
        <p:nvPicPr>
          <p:cNvPr id="118" name="Picture 4" descr=""/>
          <p:cNvPicPr/>
          <p:nvPr/>
        </p:nvPicPr>
        <p:blipFill>
          <a:blip r:embed="rId3"/>
          <a:stretch/>
        </p:blipFill>
        <p:spPr>
          <a:xfrm>
            <a:off x="6372360" y="1268640"/>
            <a:ext cx="2533320" cy="1828440"/>
          </a:xfrm>
          <a:prstGeom prst="rect">
            <a:avLst/>
          </a:prstGeom>
          <a:ln w="0">
            <a:noFill/>
          </a:ln>
        </p:spPr>
      </p:pic>
      <p:pic>
        <p:nvPicPr>
          <p:cNvPr id="119" name="Picture 2" descr="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843640" y="3357000"/>
            <a:ext cx="5390640" cy="3152520"/>
          </a:xfrm>
          <a:prstGeom prst="rect">
            <a:avLst/>
          </a:prstGeom>
          <a:ln w="0">
            <a:noFill/>
          </a:ln>
          <a:effectLst>
            <a:outerShdw algn="br" blurRad="50800" dir="13500000" dist="37674" rotWithShape="0">
              <a:srgbClr val="000000">
                <a:alpha val="40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4" dur="indefinite" restart="never" nodeType="tmRoot">
          <p:childTnLst>
            <p:seq>
              <p:cTn id="35" dur="indefinite" nodeType="mainSeq">
                <p:childTnLst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f2dcdb"/>
          </a:solidFill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de-DE" sz="4400" spc="-1" strike="noStrike">
                <a:solidFill>
                  <a:srgbClr val="f9f3dd"/>
                </a:solidFill>
                <a:latin typeface="Calibri"/>
              </a:rPr>
              <a:t>Industy - Energy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1" name="Picture 3" descr=""/>
          <p:cNvPicPr/>
          <p:nvPr/>
        </p:nvPicPr>
        <p:blipFill>
          <a:blip r:embed="rId1"/>
          <a:stretch/>
        </p:blipFill>
        <p:spPr>
          <a:xfrm>
            <a:off x="467640" y="1447920"/>
            <a:ext cx="5328360" cy="5293080"/>
          </a:xfrm>
          <a:prstGeom prst="rect">
            <a:avLst/>
          </a:prstGeom>
          <a:ln w="0">
            <a:noFill/>
          </a:ln>
        </p:spPr>
      </p:pic>
      <p:pic>
        <p:nvPicPr>
          <p:cNvPr id="122" name="Picture 6" descr="http://upload.wikimedia.org/wikipedia/commons/1/1d/Lwk-teufelsbruck.jpg"/>
          <p:cNvPicPr/>
          <p:nvPr/>
        </p:nvPicPr>
        <p:blipFill>
          <a:blip r:embed="rId2"/>
          <a:stretch/>
        </p:blipFill>
        <p:spPr>
          <a:xfrm>
            <a:off x="5148000" y="3285720"/>
            <a:ext cx="3863520" cy="2141640"/>
          </a:xfrm>
          <a:prstGeom prst="rect">
            <a:avLst/>
          </a:prstGeom>
          <a:ln w="0">
            <a:noFill/>
          </a:ln>
        </p:spPr>
      </p:pic>
      <p:sp>
        <p:nvSpPr>
          <p:cNvPr id="123" name="CustomShape 2"/>
          <p:cNvSpPr/>
          <p:nvPr/>
        </p:nvSpPr>
        <p:spPr>
          <a:xfrm>
            <a:off x="5852880" y="6453360"/>
            <a:ext cx="314352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900" spc="-1" strike="noStrike">
                <a:solidFill>
                  <a:srgbClr val="000000"/>
                </a:solidFill>
                <a:latin typeface="Calibri"/>
              </a:rPr>
              <a:t>Source: Water - fact and trends, WBCSD.org, Aug. 2005</a:t>
            </a:r>
            <a:endParaRPr b="0" lang="de-DE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2" dur="indefinite" restart="never" nodeType="tmRoot">
          <p:childTnLst>
            <p:seq>
              <p:cTn id="43" dur="indefinite" nodeType="mainSeq"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403640" y="1437840"/>
            <a:ext cx="7273440" cy="5231160"/>
          </a:xfrm>
          <a:prstGeom prst="rect">
            <a:avLst/>
          </a:prstGeom>
          <a:ln w="0">
            <a:noFill/>
          </a:ln>
        </p:spPr>
      </p:pic>
      <p:sp>
        <p:nvSpPr>
          <p:cNvPr id="125" name="CustomShape 1"/>
          <p:cNvSpPr/>
          <p:nvPr/>
        </p:nvSpPr>
        <p:spPr>
          <a:xfrm>
            <a:off x="609480" y="426960"/>
            <a:ext cx="8229240" cy="9626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de-DE" sz="4400" spc="-1" strike="noStrike">
                <a:solidFill>
                  <a:srgbClr val="f9f3dd"/>
                </a:solidFill>
                <a:latin typeface="Calibri"/>
              </a:rPr>
              <a:t>Industy - Energy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5940000" y="6438600"/>
            <a:ext cx="314352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900" spc="-1" strike="noStrike">
                <a:solidFill>
                  <a:srgbClr val="000000"/>
                </a:solidFill>
                <a:latin typeface="Calibri"/>
              </a:rPr>
              <a:t>Source: Water - fact and trends, WBCSD.org, Aug. 2005</a:t>
            </a:r>
            <a:endParaRPr b="0" lang="de-DE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4" dur="indefinite" restart="never" nodeType="tmRoot">
          <p:childTnLst>
            <p:seq>
              <p:cTn id="55" dur="indefinite" nodeType="mainSeq"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4" descr="http://www.unesco.org/new/typo3temp/pics/58faea6413.jpg"/>
          <p:cNvPicPr/>
          <p:nvPr/>
        </p:nvPicPr>
        <p:blipFill>
          <a:blip r:embed="rId1"/>
          <a:stretch/>
        </p:blipFill>
        <p:spPr>
          <a:xfrm>
            <a:off x="1259640" y="143640"/>
            <a:ext cx="6839280" cy="6597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c4bd97"/>
          </a:solidFill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de-DE" sz="4400" spc="-1" strike="noStrike">
                <a:solidFill>
                  <a:srgbClr val="f9f3dd"/>
                </a:solidFill>
                <a:latin typeface="Calibri"/>
              </a:rPr>
              <a:t>Global Industrial water-use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9" name="Picture 2" descr=""/>
          <p:cNvPicPr/>
          <p:nvPr/>
        </p:nvPicPr>
        <p:blipFill>
          <a:blip r:embed="rId1"/>
          <a:stretch/>
        </p:blipFill>
        <p:spPr>
          <a:xfrm>
            <a:off x="604800" y="1556640"/>
            <a:ext cx="7920360" cy="5064120"/>
          </a:xfrm>
          <a:prstGeom prst="rect">
            <a:avLst/>
          </a:prstGeom>
          <a:ln w="0">
            <a:noFill/>
          </a:ln>
        </p:spPr>
      </p:pic>
      <p:sp>
        <p:nvSpPr>
          <p:cNvPr id="130" name="CustomShape 2"/>
          <p:cNvSpPr/>
          <p:nvPr/>
        </p:nvSpPr>
        <p:spPr>
          <a:xfrm>
            <a:off x="7152840" y="5913360"/>
            <a:ext cx="1800000" cy="69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Calibri"/>
              </a:rPr>
              <a:t>Pengguanaan Air Bersih di Industri. Shiklomanov, Igor A. (1999) World Water Resources and Their Use, a joint State Hydrological Institute (SHI) and UNESCO product</a:t>
            </a:r>
            <a:endParaRPr b="0" lang="de-DE" sz="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c4bd97"/>
          </a:solidFill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de-DE" sz="4400" spc="-1" strike="noStrike">
                <a:solidFill>
                  <a:srgbClr val="f9f3dd"/>
                </a:solidFill>
                <a:latin typeface="Calibri"/>
              </a:rPr>
              <a:t>European Industrial water-use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3" name="Picture 2" descr=""/>
          <p:cNvPicPr/>
          <p:nvPr/>
        </p:nvPicPr>
        <p:blipFill>
          <a:blip r:embed="rId1"/>
          <a:stretch/>
        </p:blipFill>
        <p:spPr>
          <a:xfrm>
            <a:off x="539640" y="1628640"/>
            <a:ext cx="8114400" cy="4878720"/>
          </a:xfrm>
          <a:prstGeom prst="rect">
            <a:avLst/>
          </a:prstGeom>
          <a:ln w="0">
            <a:noFill/>
          </a:ln>
        </p:spPr>
      </p:pic>
      <p:sp>
        <p:nvSpPr>
          <p:cNvPr id="134" name="CustomShape 3"/>
          <p:cNvSpPr/>
          <p:nvPr/>
        </p:nvSpPr>
        <p:spPr>
          <a:xfrm>
            <a:off x="7152840" y="5913360"/>
            <a:ext cx="1800000" cy="69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Calibri"/>
              </a:rPr>
              <a:t>Pengguanaan Air Bersih di Industri. Shiklomanov, Igor A. (1999) World Water Resources and Their Use, a joint State Hydrological Institute (SHI) and UNESCO product</a:t>
            </a:r>
            <a:endParaRPr b="0" lang="de-DE" sz="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1" dur="indefinite" restart="never" nodeType="tmRoot">
          <p:childTnLst>
            <p:seq>
              <p:cTn id="62" dur="indefinite" nodeType="mainSeq"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77933c"/>
          </a:solidFill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de-DE" sz="4400" spc="-1" strike="noStrike">
                <a:solidFill>
                  <a:srgbClr val="f9f3dd"/>
                </a:solidFill>
                <a:latin typeface="Calibri"/>
              </a:rPr>
              <a:t>Sources of water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457200" y="1772640"/>
            <a:ext cx="4258440" cy="43531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Groundwater significant source of water for human consumption: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50% of drinking water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43% of irrigation consumption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Global groundwater abstraction rate has tripled over the last 50 years.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7" name="Picture 2" descr=""/>
          <p:cNvPicPr/>
          <p:nvPr/>
        </p:nvPicPr>
        <p:blipFill>
          <a:blip r:embed="rId1"/>
          <a:stretch/>
        </p:blipFill>
        <p:spPr>
          <a:xfrm>
            <a:off x="4932000" y="1772640"/>
            <a:ext cx="3857400" cy="424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d7e4bd"/>
          </a:solidFill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de-DE" sz="4400" spc="-1" strike="noStrike">
                <a:solidFill>
                  <a:srgbClr val="f9f3dd"/>
                </a:solidFill>
                <a:latin typeface="Calibri"/>
              </a:rPr>
              <a:t>Sources of water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0" name="Picture 2" descr=""/>
          <p:cNvPicPr/>
          <p:nvPr/>
        </p:nvPicPr>
        <p:blipFill>
          <a:blip r:embed="rId1"/>
          <a:stretch/>
        </p:blipFill>
        <p:spPr>
          <a:xfrm>
            <a:off x="0" y="1454760"/>
            <a:ext cx="9038880" cy="512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2" descr=""/>
          <p:cNvPicPr/>
          <p:nvPr/>
        </p:nvPicPr>
        <p:blipFill>
          <a:blip r:embed="rId1"/>
          <a:stretch/>
        </p:blipFill>
        <p:spPr>
          <a:xfrm>
            <a:off x="179640" y="908640"/>
            <a:ext cx="8689680" cy="5321160"/>
          </a:xfrm>
          <a:prstGeom prst="rect">
            <a:avLst/>
          </a:prstGeom>
          <a:ln w="0">
            <a:noFill/>
          </a:ln>
        </p:spPr>
      </p:pic>
      <p:sp>
        <p:nvSpPr>
          <p:cNvPr id="142" name="CustomShape 1"/>
          <p:cNvSpPr/>
          <p:nvPr/>
        </p:nvSpPr>
        <p:spPr>
          <a:xfrm>
            <a:off x="179640" y="908640"/>
            <a:ext cx="8568720" cy="431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TextShape 2"/>
          <p:cNvSpPr txBox="1"/>
          <p:nvPr/>
        </p:nvSpPr>
        <p:spPr>
          <a:xfrm>
            <a:off x="457200" y="274680"/>
            <a:ext cx="8229240" cy="921600"/>
          </a:xfrm>
          <a:prstGeom prst="rect">
            <a:avLst/>
          </a:prstGeom>
          <a:solidFill>
            <a:srgbClr val="d7e4bd"/>
          </a:solidFill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de-DE" sz="4400" spc="-1" strike="noStrike">
                <a:solidFill>
                  <a:srgbClr val="f9f3dd"/>
                </a:solidFill>
                <a:latin typeface="Calibri"/>
              </a:rPr>
              <a:t>Sources of water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323640" y="6309360"/>
            <a:ext cx="8424720" cy="21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800" spc="-1" strike="noStrike">
                <a:solidFill>
                  <a:srgbClr val="000000"/>
                </a:solidFill>
                <a:latin typeface="Calibri"/>
              </a:rPr>
              <a:t>Source: Groundwater and Global Change: Trends, Opportunities and Challenges, UNESCO, 2012</a:t>
            </a:r>
            <a:endParaRPr b="0" lang="de-DE" sz="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457200" y="274680"/>
            <a:ext cx="8229240" cy="849600"/>
          </a:xfrm>
          <a:prstGeom prst="rect">
            <a:avLst/>
          </a:prstGeom>
          <a:solidFill>
            <a:srgbClr val="93cddd"/>
          </a:solidFill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de-DE" sz="4400" spc="-1" strike="noStrike">
                <a:solidFill>
                  <a:srgbClr val="f9f3dd"/>
                </a:solidFill>
                <a:latin typeface="Calibri"/>
              </a:rPr>
              <a:t>Virtual water Import/Exports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6" name="Inhaltsplatzhalter 3" descr=""/>
          <p:cNvPicPr/>
          <p:nvPr/>
        </p:nvPicPr>
        <p:blipFill>
          <a:blip r:embed="rId1"/>
          <a:stretch/>
        </p:blipFill>
        <p:spPr>
          <a:xfrm>
            <a:off x="107640" y="1196640"/>
            <a:ext cx="8910720" cy="547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rafik 4" descr=""/>
          <p:cNvPicPr/>
          <p:nvPr/>
        </p:nvPicPr>
        <p:blipFill>
          <a:blip r:embed="rId1"/>
          <a:stretch/>
        </p:blipFill>
        <p:spPr>
          <a:xfrm>
            <a:off x="0" y="1513440"/>
            <a:ext cx="9143640" cy="5371920"/>
          </a:xfrm>
          <a:prstGeom prst="rect">
            <a:avLst/>
          </a:prstGeom>
          <a:ln w="0">
            <a:noFill/>
          </a:ln>
        </p:spPr>
      </p:pic>
      <p:sp>
        <p:nvSpPr>
          <p:cNvPr id="92" name="TextShape 1"/>
          <p:cNvSpPr txBox="1"/>
          <p:nvPr/>
        </p:nvSpPr>
        <p:spPr>
          <a:xfrm>
            <a:off x="457200" y="269640"/>
            <a:ext cx="8229240" cy="1142640"/>
          </a:xfrm>
          <a:prstGeom prst="rect">
            <a:avLst/>
          </a:prstGeom>
          <a:solidFill>
            <a:srgbClr val="dce6f2"/>
          </a:solidFill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de-DE" sz="4400" spc="-1" strike="noStrike">
                <a:solidFill>
                  <a:srgbClr val="f9f3dd"/>
                </a:solidFill>
                <a:latin typeface="Calibri"/>
              </a:rPr>
              <a:t>The World and the water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457200" y="2175120"/>
            <a:ext cx="8229240" cy="39506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000000"/>
                </a:solidFill>
                <a:latin typeface="Calibri"/>
              </a:rPr>
              <a:t>71% of the worlds surface is covered by water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000000"/>
                </a:solidFill>
                <a:latin typeface="Calibri"/>
              </a:rPr>
              <a:t>Only 0,3 - 0,5% of the water resources are potential available as drinking water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000000"/>
                </a:solidFill>
                <a:latin typeface="Calibri"/>
              </a:rPr>
              <a:t>97% is salt-water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000000"/>
                </a:solidFill>
                <a:latin typeface="Calibri"/>
              </a:rPr>
              <a:t>2,5% of the fresh water is frozen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 rot="16200000">
            <a:off x="-2455560" y="2896200"/>
            <a:ext cx="6552360" cy="99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GB" sz="4400" spc="-1" strike="noStrike">
                <a:latin typeface="Calibri"/>
              </a:rPr>
              <a:t>Water scarcity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8" name="Picture 2" descr=""/>
          <p:cNvPicPr/>
          <p:nvPr/>
        </p:nvPicPr>
        <p:blipFill>
          <a:blip r:embed="rId1"/>
          <a:stretch/>
        </p:blipFill>
        <p:spPr>
          <a:xfrm>
            <a:off x="1619640" y="116640"/>
            <a:ext cx="7365600" cy="6669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1" dur="indefinite" restart="never" nodeType="tmRoot">
          <p:childTnLst>
            <p:seq>
              <p:cTn id="72" dur="indefinite" nodeType="mainSeq"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with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2" descr=""/>
          <p:cNvPicPr/>
          <p:nvPr/>
        </p:nvPicPr>
        <p:blipFill>
          <a:blip r:embed="rId1"/>
          <a:srcRect l="0" t="0" r="-95492" b="0"/>
          <a:stretch/>
        </p:blipFill>
        <p:spPr>
          <a:xfrm>
            <a:off x="4464000" y="119880"/>
            <a:ext cx="8190720" cy="6552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txBody>
          <a:bodyPr anchor="ctr">
            <a:normAutofit fontScale="90000"/>
          </a:bodyPr>
          <a:p>
            <a:pPr algn="ctr">
              <a:lnSpc>
                <a:spcPct val="100000"/>
              </a:lnSpc>
            </a:pPr>
            <a:r>
              <a:rPr b="1" lang="de-DE" sz="4400" spc="-1" strike="noStrike">
                <a:solidFill>
                  <a:srgbClr val="f9f3dd"/>
                </a:solidFill>
                <a:latin typeface="Calibri"/>
              </a:rPr>
              <a:t>Waterstress</a:t>
            </a:r>
            <a:br/>
            <a:r>
              <a:rPr b="1" lang="de-DE" sz="4400" spc="-1" strike="noStrike">
                <a:solidFill>
                  <a:srgbClr val="f9f3dd"/>
                </a:solidFill>
                <a:latin typeface="Calibri"/>
              </a:rPr>
              <a:t>in West-Asia &amp; North Africa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1" name="Picture 2" descr=""/>
          <p:cNvPicPr/>
          <p:nvPr/>
        </p:nvPicPr>
        <p:blipFill>
          <a:blip r:embed="rId1"/>
          <a:stretch/>
        </p:blipFill>
        <p:spPr>
          <a:xfrm>
            <a:off x="35640" y="1772640"/>
            <a:ext cx="9037440" cy="4608000"/>
          </a:xfrm>
          <a:prstGeom prst="rect">
            <a:avLst/>
          </a:prstGeom>
          <a:ln w="0">
            <a:noFill/>
          </a:ln>
        </p:spPr>
      </p:pic>
      <p:sp>
        <p:nvSpPr>
          <p:cNvPr id="152" name="CustomShape 2"/>
          <p:cNvSpPr/>
          <p:nvPr/>
        </p:nvSpPr>
        <p:spPr>
          <a:xfrm>
            <a:off x="323640" y="6381360"/>
            <a:ext cx="8568720" cy="21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800" spc="-1" strike="noStrike">
                <a:solidFill>
                  <a:srgbClr val="000000"/>
                </a:solidFill>
                <a:latin typeface="Calibri"/>
              </a:rPr>
              <a:t>Source:  United Nations: The Millenium Development Goals Report 2011, UN.org</a:t>
            </a:r>
            <a:endParaRPr b="0" lang="de-DE" sz="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dbeef4"/>
          </a:solidFill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de-DE" sz="4400" spc="-1" strike="noStrike" cap="all">
                <a:solidFill>
                  <a:srgbClr val="4f81bd"/>
                </a:solidFill>
                <a:latin typeface="Calibri"/>
              </a:rPr>
              <a:t>North – South </a:t>
            </a:r>
            <a:r>
              <a:rPr b="1" lang="en-GB" sz="4400" spc="-1" strike="noStrike" cap="all">
                <a:solidFill>
                  <a:srgbClr val="4f81bd"/>
                </a:solidFill>
                <a:latin typeface="Calibri"/>
              </a:rPr>
              <a:t>Issues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7000"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000000"/>
                </a:solidFill>
                <a:latin typeface="Calibri"/>
              </a:rPr>
              <a:t>Global south: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1 Mio people without clean drinking water.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6000 deaths caused by polluted drinking-water.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Every 20 seconds a child dies as a result of poor sanitation.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Global north: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-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Highest fresh-water-prices for tap water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-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Average US-American spends 100$/year for bottled water.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-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Average German consumer buys 143,5 l bottled water  per year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2" descr=""/>
          <p:cNvPicPr/>
          <p:nvPr/>
        </p:nvPicPr>
        <p:blipFill>
          <a:blip r:embed="rId1"/>
          <a:stretch/>
        </p:blipFill>
        <p:spPr>
          <a:xfrm>
            <a:off x="1259640" y="116640"/>
            <a:ext cx="6723000" cy="6608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465840" y="188640"/>
            <a:ext cx="8229240" cy="940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de-DE" sz="4400" spc="-1" strike="noStrike">
                <a:solidFill>
                  <a:srgbClr val="f9f3dd"/>
                </a:solidFill>
                <a:latin typeface="Calibri"/>
              </a:rPr>
              <a:t>Water scarcity and climate change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7" name="Picture 2" descr=""/>
          <p:cNvPicPr/>
          <p:nvPr/>
        </p:nvPicPr>
        <p:blipFill>
          <a:blip r:embed="rId1"/>
          <a:stretch/>
        </p:blipFill>
        <p:spPr>
          <a:xfrm>
            <a:off x="0" y="1114200"/>
            <a:ext cx="7505640" cy="5676120"/>
          </a:xfrm>
          <a:prstGeom prst="rect">
            <a:avLst/>
          </a:prstGeom>
          <a:ln w="0">
            <a:noFill/>
          </a:ln>
        </p:spPr>
      </p:pic>
      <p:pic>
        <p:nvPicPr>
          <p:cNvPr id="158" name="Picture 4" descr="http://pacinst.org/wp-content/uploads/sites/21/2013/03/Welcome-to-Climate-Change.jpg"/>
          <p:cNvPicPr/>
          <p:nvPr/>
        </p:nvPicPr>
        <p:blipFill>
          <a:blip r:embed="rId2"/>
          <a:stretch/>
        </p:blipFill>
        <p:spPr>
          <a:xfrm>
            <a:off x="7489080" y="5013000"/>
            <a:ext cx="1654560" cy="1831680"/>
          </a:xfrm>
          <a:prstGeom prst="rect">
            <a:avLst/>
          </a:prstGeom>
          <a:ln w="0">
            <a:noFill/>
          </a:ln>
        </p:spPr>
      </p:pic>
      <p:sp>
        <p:nvSpPr>
          <p:cNvPr id="159" name="CustomShape 2"/>
          <p:cNvSpPr/>
          <p:nvPr/>
        </p:nvSpPr>
        <p:spPr>
          <a:xfrm>
            <a:off x="7308360" y="3789000"/>
            <a:ext cx="1007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ff9855"/>
                </a:solidFill>
                <a:latin typeface="Calibri"/>
              </a:rPr>
              <a:t>Floods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7164360" y="2277000"/>
            <a:ext cx="100764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ff9855"/>
                </a:solidFill>
                <a:latin typeface="Calibri"/>
              </a:rPr>
              <a:t>Lower yields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61" name="CustomShape 4"/>
          <p:cNvSpPr/>
          <p:nvPr/>
        </p:nvSpPr>
        <p:spPr>
          <a:xfrm>
            <a:off x="251640" y="2597400"/>
            <a:ext cx="129564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ff9855"/>
                </a:solidFill>
                <a:latin typeface="Calibri"/>
              </a:rPr>
              <a:t>Rivers decrease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62" name="CustomShape 5"/>
          <p:cNvSpPr/>
          <p:nvPr/>
        </p:nvSpPr>
        <p:spPr>
          <a:xfrm>
            <a:off x="7668360" y="1196640"/>
            <a:ext cx="1295640" cy="118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800" spc="-1" strike="noStrike">
                <a:solidFill>
                  <a:srgbClr val="a6a6a6"/>
                </a:solidFill>
                <a:latin typeface="Calibri"/>
              </a:rPr>
              <a:t>Source:  Water and climate change: Under- standing the risks and making climate-smart investment decisions, The World Bank, Water sector board, bnwpp, norwegian ministry of foreign affairs, 2009</a:t>
            </a:r>
            <a:endParaRPr b="0" lang="de-DE" sz="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1" dur="indefinite" restart="never" nodeType="tmRoot">
          <p:childTnLst>
            <p:seq>
              <p:cTn id="92" dur="indefinite" nodeType="mainSeq">
                <p:childTnLst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4" name="Picture 4" descr="http://www.pnnl.gov/science/images/highlights/atmospheric/parched-land-580.jpg"/>
          <p:cNvPicPr/>
          <p:nvPr/>
        </p:nvPicPr>
        <p:blipFill>
          <a:blip r:embed="rId1"/>
          <a:stretch/>
        </p:blipFill>
        <p:spPr>
          <a:xfrm>
            <a:off x="0" y="-968400"/>
            <a:ext cx="9143640" cy="8457120"/>
          </a:xfrm>
          <a:prstGeom prst="rect">
            <a:avLst/>
          </a:prstGeom>
          <a:ln w="0">
            <a:noFill/>
          </a:ln>
        </p:spPr>
      </p:pic>
      <p:pic>
        <p:nvPicPr>
          <p:cNvPr id="165" name="Picture 5" descr=""/>
          <p:cNvPicPr/>
          <p:nvPr/>
        </p:nvPicPr>
        <p:blipFill>
          <a:blip r:embed="rId2"/>
          <a:stretch/>
        </p:blipFill>
        <p:spPr>
          <a:xfrm>
            <a:off x="333000" y="1196640"/>
            <a:ext cx="8478000" cy="4968360"/>
          </a:xfrm>
          <a:prstGeom prst="rect">
            <a:avLst/>
          </a:prstGeom>
          <a:ln w="0">
            <a:noFill/>
          </a:ln>
        </p:spPr>
      </p:pic>
      <p:sp>
        <p:nvSpPr>
          <p:cNvPr id="166" name="CustomShape 2"/>
          <p:cNvSpPr/>
          <p:nvPr/>
        </p:nvSpPr>
        <p:spPr>
          <a:xfrm>
            <a:off x="0" y="188640"/>
            <a:ext cx="9143640" cy="699840"/>
          </a:xfrm>
          <a:prstGeom prst="rect">
            <a:avLst/>
          </a:prstGeom>
          <a:noFill/>
          <a:ln w="0">
            <a:noFill/>
          </a:ln>
          <a:scene3d>
            <a:camera prst="orthographicFront"/>
            <a:lightRig dir="tl" rig="flat">
              <a:rot lat="0" lon="0" rev="66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de-DE" sz="4000" spc="-1" strike="noStrike">
                <a:solidFill>
                  <a:srgbClr val="cf2e2b"/>
                </a:solidFill>
                <a:latin typeface="Calibri"/>
              </a:rPr>
              <a:t>Proposed water deficits in 2030</a:t>
            </a:r>
            <a:endParaRPr b="0" lang="de-DE" sz="4000" spc="-1" strike="noStrike">
              <a:latin typeface="Arial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315720" y="6381360"/>
            <a:ext cx="8478000" cy="212040"/>
          </a:xfrm>
          <a:prstGeom prst="rect">
            <a:avLst/>
          </a:prstGeom>
          <a:gradFill rotWithShape="0">
            <a:gsLst>
              <a:gs pos="0">
                <a:srgbClr val="979797"/>
              </a:gs>
              <a:gs pos="100000">
                <a:srgbClr val="d6d6d6"/>
              </a:gs>
            </a:gsLst>
            <a:lin ang="162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800" spc="-1" strike="noStrike">
                <a:solidFill>
                  <a:srgbClr val="000000"/>
                </a:solidFill>
                <a:latin typeface="Calibri"/>
              </a:rPr>
              <a:t>Source:  Water and climate change: Under- standing the risks and making climate-smart investment decisions, The World Bank, Water sector board, bnwpp, norwegian ministry of foreign affairs, 2009</a:t>
            </a:r>
            <a:endParaRPr b="0" lang="de-DE" sz="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5" dur="indefinite" restart="never" nodeType="tmRoot">
          <p:childTnLst>
            <p:seq>
              <p:cTn id="126" dur="indefinite" nodeType="mainSeq">
                <p:childTnLst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131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de-DE" sz="4400" spc="-1" strike="noStrike">
                <a:solidFill>
                  <a:srgbClr val="9fc0ff"/>
                </a:solidFill>
                <a:latin typeface="Calibri"/>
              </a:rPr>
              <a:t>EU politics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TextShape 2"/>
          <p:cNvSpPr txBox="1"/>
          <p:nvPr/>
        </p:nvSpPr>
        <p:spPr>
          <a:xfrm>
            <a:off x="457200" y="1340640"/>
            <a:ext cx="8229240" cy="47851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3200" spc="-1" strike="noStrike">
                <a:solidFill>
                  <a:srgbClr val="000000"/>
                </a:solidFill>
                <a:latin typeface="Calibri"/>
              </a:rPr>
              <a:t>2000 </a:t>
            </a:r>
            <a:r>
              <a:rPr b="0" lang="en-GB" sz="3200" spc="-1" strike="noStrike">
                <a:solidFill>
                  <a:srgbClr val="000000"/>
                </a:solidFill>
                <a:latin typeface="Calibri"/>
              </a:rPr>
              <a:t>EU Water Framework Directive (WFD)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The WFD established the objective to achieve good status by 2015.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000000"/>
                </a:solidFill>
                <a:latin typeface="Calibri"/>
              </a:rPr>
              <a:t>European Commission published reports: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River basin management plans” 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Review of the European Water Scarcity and Droughts Policy”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A Blueprint to Safeguard Europe's Water Resources”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de-DE" sz="4400" spc="-1" strike="noStrike">
                <a:solidFill>
                  <a:srgbClr val="9fc0ff"/>
                </a:solidFill>
                <a:latin typeface="Calibri"/>
              </a:rPr>
              <a:t>Right2water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TextShape 2"/>
          <p:cNvSpPr txBox="1"/>
          <p:nvPr/>
        </p:nvSpPr>
        <p:spPr>
          <a:xfrm>
            <a:off x="457200" y="1989000"/>
            <a:ext cx="8229240" cy="41371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GB" sz="3200" spc="-1" strike="noStrike">
                <a:solidFill>
                  <a:srgbClr val="000000"/>
                </a:solidFill>
                <a:latin typeface="Calibri"/>
              </a:rPr>
              <a:t>EU citizens initiative “right2water.eu”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000000"/>
                </a:solidFill>
                <a:latin typeface="Calibri"/>
              </a:rPr>
              <a:t>Duration: April 2012 – September 2013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000000"/>
                </a:solidFill>
                <a:latin typeface="Calibri"/>
              </a:rPr>
              <a:t>1,88 Million signed it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000000"/>
                </a:solidFill>
                <a:latin typeface="Calibri"/>
              </a:rPr>
              <a:t>First successful EU citizens initiative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2" name="Picture 2" descr="Home"/>
          <p:cNvPicPr/>
          <p:nvPr/>
        </p:nvPicPr>
        <p:blipFill>
          <a:blip r:embed="rId1"/>
          <a:stretch/>
        </p:blipFill>
        <p:spPr>
          <a:xfrm>
            <a:off x="6804360" y="404640"/>
            <a:ext cx="1609200" cy="1704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2" dur="indefinite" restart="never" nodeType="tmRoot">
          <p:childTnLst>
            <p:seq>
              <p:cTn id="133" dur="indefinite" nodeType="mainSeq"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nodeType="withEffect" fill="hold" presetClass="emph" presetID="32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de-DE" sz="4400" spc="-1" strike="noStrike">
                <a:solidFill>
                  <a:srgbClr val="9fc0ff"/>
                </a:solidFill>
                <a:latin typeface="Calibri"/>
              </a:rPr>
              <a:t>United Nations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TextShape 2"/>
          <p:cNvSpPr txBox="1"/>
          <p:nvPr/>
        </p:nvSpPr>
        <p:spPr>
          <a:xfrm>
            <a:off x="457200" y="1268640"/>
            <a:ext cx="8229240" cy="51843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GB" sz="3200" spc="-1" strike="noStrike">
                <a:solidFill>
                  <a:srgbClr val="000000"/>
                </a:solidFill>
                <a:latin typeface="Calibri"/>
              </a:rPr>
              <a:t>UN Water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marL="39996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The United Nations Inter-Agency machanism on all freshwater related issues, including sanitation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GB" sz="3200" spc="-1" strike="noStrike">
                <a:solidFill>
                  <a:srgbClr val="000000"/>
                </a:solidFill>
                <a:latin typeface="Calibri"/>
              </a:rPr>
              <a:t>2005-2015 International Decade for Action “Water for life”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GB" sz="3200" spc="-1" strike="noStrike">
                <a:solidFill>
                  <a:srgbClr val="000000"/>
                </a:solidFill>
                <a:latin typeface="Calibri"/>
              </a:rPr>
              <a:t>World Water Day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GB" sz="3200" spc="-1" strike="noStrike">
                <a:solidFill>
                  <a:srgbClr val="000000"/>
                </a:solidFill>
                <a:latin typeface="Calibri"/>
              </a:rPr>
              <a:t>UNESCO-IHE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marL="4572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UN-Institute for water education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GB" sz="3200" spc="-1" strike="noStrike">
                <a:solidFill>
                  <a:srgbClr val="000000"/>
                </a:solidFill>
                <a:latin typeface="Calibri"/>
              </a:rPr>
              <a:t>Water Centres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5" name="Picture 2" descr="http://www.unwater.org/uploads/RTEmagicC_decade_logo.jpg.jpg"/>
          <p:cNvPicPr/>
          <p:nvPr/>
        </p:nvPicPr>
        <p:blipFill>
          <a:blip r:embed="rId1"/>
          <a:stretch/>
        </p:blipFill>
        <p:spPr>
          <a:xfrm>
            <a:off x="6012000" y="3501000"/>
            <a:ext cx="2857320" cy="277128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5" descr="UN emblem blue.svg"/>
          <p:cNvPicPr/>
          <p:nvPr/>
        </p:nvPicPr>
        <p:blipFill>
          <a:blip r:embed="rId2"/>
          <a:stretch/>
        </p:blipFill>
        <p:spPr>
          <a:xfrm>
            <a:off x="7020360" y="236520"/>
            <a:ext cx="1671480" cy="1420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581120" y="1052640"/>
            <a:ext cx="5981400" cy="5714640"/>
          </a:xfrm>
          <a:prstGeom prst="rect">
            <a:avLst/>
          </a:prstGeom>
          <a:ln w="0"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1691640" y="1268640"/>
            <a:ext cx="2016000" cy="28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dce6f2"/>
          </a:solidFill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de-DE" sz="4400" spc="-1" strike="noStrike">
                <a:solidFill>
                  <a:srgbClr val="f9f3dd"/>
                </a:solidFill>
                <a:latin typeface="Calibri"/>
              </a:rPr>
              <a:t>The „big“ water cycle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9fc0ff"/>
                </a:solidFill>
                <a:latin typeface="Calibri"/>
              </a:rPr>
              <a:t>Post-2015 development agenda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35000"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Water targets: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lphaLcPeriod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Achieve universal access to safe drinking water, sanitation and hygiene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lphaLcPeriod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Improve by (x%) the sustainable use and development of water resources in all countries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lphaLcPeriod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All countries strengthen equitable, participatory and accountable water governance 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lphaLcPeriod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Reduce wastewater pollution and improve water quality by reducing untreated domestic and industrial wastewater by (x%); increasing wastewater reused safely by (y%); and reducing nutrient pollution by (z%) to maximize water resource availability and improve water quality.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lphaLcPeriod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Reduce mortality by (x%) and economic loss by (y%) from natural and human-induced water- related disasters.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251640" y="188640"/>
            <a:ext cx="8712720" cy="1295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0" name="Picture 2" descr="http://www.unesco.org/new/typo3temp/pics/8c4e6d74b0.jpg"/>
          <p:cNvPicPr/>
          <p:nvPr/>
        </p:nvPicPr>
        <p:blipFill>
          <a:blip r:embed="rId1"/>
          <a:stretch/>
        </p:blipFill>
        <p:spPr>
          <a:xfrm>
            <a:off x="683640" y="1700640"/>
            <a:ext cx="5952240" cy="4464000"/>
          </a:xfrm>
          <a:prstGeom prst="rect">
            <a:avLst/>
          </a:prstGeom>
          <a:ln w="0">
            <a:noFill/>
          </a:ln>
        </p:spPr>
      </p:pic>
      <p:pic>
        <p:nvPicPr>
          <p:cNvPr id="181" name="Grafik 2" descr=""/>
          <p:cNvPicPr/>
          <p:nvPr/>
        </p:nvPicPr>
        <p:blipFill>
          <a:blip r:embed="rId2"/>
          <a:stretch/>
        </p:blipFill>
        <p:spPr>
          <a:xfrm>
            <a:off x="4716000" y="328680"/>
            <a:ext cx="3948840" cy="1015560"/>
          </a:xfrm>
          <a:prstGeom prst="rect">
            <a:avLst/>
          </a:prstGeom>
          <a:ln w="0">
            <a:noFill/>
          </a:ln>
        </p:spPr>
      </p:pic>
      <p:pic>
        <p:nvPicPr>
          <p:cNvPr id="182" name="Picture 2" descr=""/>
          <p:cNvPicPr/>
          <p:nvPr/>
        </p:nvPicPr>
        <p:blipFill>
          <a:blip r:embed="rId3"/>
          <a:stretch/>
        </p:blipFill>
        <p:spPr>
          <a:xfrm>
            <a:off x="1835640" y="3069000"/>
            <a:ext cx="6905160" cy="3295440"/>
          </a:xfrm>
          <a:prstGeom prst="rect">
            <a:avLst/>
          </a:prstGeom>
          <a:ln w="0">
            <a:noFill/>
          </a:ln>
        </p:spPr>
      </p:pic>
      <p:sp>
        <p:nvSpPr>
          <p:cNvPr id="183" name="CustomShape 2"/>
          <p:cNvSpPr/>
          <p:nvPr/>
        </p:nvSpPr>
        <p:spPr>
          <a:xfrm>
            <a:off x="6156000" y="3357000"/>
            <a:ext cx="2376000" cy="1309320"/>
          </a:xfrm>
          <a:prstGeom prst="rect">
            <a:avLst/>
          </a:prstGeom>
          <a:noFill/>
          <a:ln w="0">
            <a:noFill/>
          </a:ln>
          <a:scene3d>
            <a:camera prst="orthographicFront"/>
            <a:lightRig dir="tl" rig="soft">
              <a:rot lat="0" lon="0" rev="0"/>
            </a:lightRig>
          </a:scene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4000" spc="49" strike="noStrike">
                <a:solidFill>
                  <a:srgbClr val="e0322d"/>
                </a:solidFill>
                <a:latin typeface="Calibri"/>
              </a:rPr>
              <a:t>Sunday,</a:t>
            </a:r>
            <a:endParaRPr b="0" lang="de-DE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4000" spc="49" strike="noStrike">
                <a:solidFill>
                  <a:srgbClr val="e0322d"/>
                </a:solidFill>
                <a:latin typeface="Calibri"/>
              </a:rPr>
              <a:t>22. March</a:t>
            </a:r>
            <a:endParaRPr b="0" lang="de-DE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2" dur="indefinite" restart="never" nodeType="tmRoot">
          <p:childTnLst>
            <p:seq>
              <p:cTn id="143" dur="indefinite" nodeType="mainSeq">
                <p:childTnLst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8" name="Picture 2" descr=""/>
          <p:cNvPicPr/>
          <p:nvPr/>
        </p:nvPicPr>
        <p:blipFill>
          <a:blip r:embed="rId1"/>
          <a:stretch/>
        </p:blipFill>
        <p:spPr>
          <a:xfrm>
            <a:off x="4680" y="339840"/>
            <a:ext cx="9134280" cy="6181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 descr="http://www.ntsg.umt.edu/sites/ntsg.umt.edu/files/imce/GMAO_CMGalbedo_0.05deg_GEO.png"/>
          <p:cNvPicPr/>
          <p:nvPr/>
        </p:nvPicPr>
        <p:blipFill>
          <a:blip r:embed="rId1"/>
          <a:stretch/>
        </p:blipFill>
        <p:spPr>
          <a:xfrm>
            <a:off x="251640" y="1472400"/>
            <a:ext cx="8634600" cy="5268600"/>
          </a:xfrm>
          <a:prstGeom prst="rect">
            <a:avLst/>
          </a:prstGeom>
          <a:ln w="0">
            <a:noFill/>
          </a:ln>
        </p:spPr>
      </p:pic>
      <p:pic>
        <p:nvPicPr>
          <p:cNvPr id="100" name="Picture 2" descr="Wetter, Wolke, Trübe, Regen, Wasser, Tröpfchen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7685280" y="56880"/>
            <a:ext cx="1415160" cy="1415160"/>
          </a:xfrm>
          <a:prstGeom prst="rect">
            <a:avLst/>
          </a:prstGeom>
          <a:ln w="0">
            <a:noFill/>
          </a:ln>
        </p:spPr>
      </p:pic>
      <p:sp>
        <p:nvSpPr>
          <p:cNvPr id="10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de-DE" sz="4400" spc="-1" strike="noStrike">
                <a:solidFill>
                  <a:srgbClr val="f9f3dd"/>
                </a:solidFill>
                <a:latin typeface="Calibri"/>
              </a:rPr>
              <a:t>Dispersion - global </a:t>
            </a:r>
            <a:r>
              <a:rPr b="1" lang="en-GB" sz="4400" spc="-1" strike="noStrike">
                <a:solidFill>
                  <a:srgbClr val="f9f3dd"/>
                </a:solidFill>
                <a:latin typeface="Calibri"/>
              </a:rPr>
              <a:t>precipitation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7781040" y="6267960"/>
            <a:ext cx="12236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800" spc="-1" strike="noStrike">
                <a:solidFill>
                  <a:srgbClr val="000000"/>
                </a:solidFill>
                <a:latin typeface="Calibri"/>
              </a:rPr>
              <a:t>Source: http://www.ntsg.umt.edu/project/mod16</a:t>
            </a:r>
            <a:endParaRPr b="0" lang="de-DE" sz="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mph" presetID="32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457200" y="274680"/>
            <a:ext cx="8229240" cy="1569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de-DE" sz="4400" spc="-1" strike="noStrike">
                <a:solidFill>
                  <a:srgbClr val="f9f3dd"/>
                </a:solidFill>
                <a:latin typeface="Calibri"/>
              </a:rPr>
              <a:t>German</a:t>
            </a:r>
            <a:br/>
            <a:r>
              <a:rPr b="1" lang="de-DE" sz="4400" spc="-1" strike="noStrike">
                <a:solidFill>
                  <a:srgbClr val="f9f3dd"/>
                </a:solidFill>
                <a:latin typeface="Calibri"/>
              </a:rPr>
              <a:t>details…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457200" y="2421000"/>
            <a:ext cx="3466440" cy="37047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3200" spc="-1" strike="noStrike">
                <a:solidFill>
                  <a:srgbClr val="000000"/>
                </a:solidFill>
                <a:latin typeface="Calibri"/>
              </a:rPr>
              <a:t>The local focus shows big diffences in the regions.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5" name="Picture 2" descr=""/>
          <p:cNvPicPr/>
          <p:nvPr/>
        </p:nvPicPr>
        <p:blipFill>
          <a:blip r:embed="rId1"/>
          <a:stretch/>
        </p:blipFill>
        <p:spPr>
          <a:xfrm>
            <a:off x="3924000" y="188640"/>
            <a:ext cx="4963320" cy="6669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de-DE" sz="4400" spc="-1" strike="noStrike">
                <a:solidFill>
                  <a:srgbClr val="f9f3dd"/>
                </a:solidFill>
                <a:latin typeface="Calibri"/>
              </a:rPr>
              <a:t>In Europe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7" name="Grafik 2" descr=""/>
          <p:cNvPicPr/>
          <p:nvPr/>
        </p:nvPicPr>
        <p:blipFill>
          <a:blip r:embed="rId1"/>
          <a:stretch/>
        </p:blipFill>
        <p:spPr>
          <a:xfrm>
            <a:off x="3151080" y="1268640"/>
            <a:ext cx="5885280" cy="4055760"/>
          </a:xfrm>
          <a:prstGeom prst="rect">
            <a:avLst/>
          </a:prstGeom>
          <a:ln w="0">
            <a:noFill/>
          </a:ln>
        </p:spPr>
      </p:pic>
      <p:sp>
        <p:nvSpPr>
          <p:cNvPr id="108" name="CustomShape 2"/>
          <p:cNvSpPr/>
          <p:nvPr/>
        </p:nvSpPr>
        <p:spPr>
          <a:xfrm>
            <a:off x="5724000" y="5517360"/>
            <a:ext cx="2088000" cy="21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de-DE" sz="800" spc="-1" strike="noStrike">
                <a:solidFill>
                  <a:srgbClr val="000000"/>
                </a:solidFill>
                <a:latin typeface="Calibri"/>
              </a:rPr>
              <a:t>Source: European Environment Agency, 2009</a:t>
            </a:r>
            <a:endParaRPr b="0" lang="de-DE" sz="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de-DE" sz="4400" spc="-1" strike="noStrike">
                <a:solidFill>
                  <a:srgbClr val="f9f3dd"/>
                </a:solidFill>
                <a:latin typeface="Calibri"/>
              </a:rPr>
              <a:t>The use of water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000000"/>
                </a:solidFill>
                <a:latin typeface="Calibri"/>
              </a:rPr>
              <a:t>70% of blue water is used for agriculture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000000"/>
                </a:solidFill>
                <a:latin typeface="Calibri"/>
              </a:rPr>
              <a:t>40% of the worldwide produced crops are grown on irrigated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1" name="Picture 2" descr=""/>
          <p:cNvPicPr/>
          <p:nvPr/>
        </p:nvPicPr>
        <p:blipFill>
          <a:blip r:embed="rId1"/>
          <a:stretch/>
        </p:blipFill>
        <p:spPr>
          <a:xfrm>
            <a:off x="1043640" y="104040"/>
            <a:ext cx="6696360" cy="6636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fdeada"/>
          </a:solidFill>
          <a:ln w="0">
            <a:noFill/>
          </a:ln>
        </p:spPr>
        <p:txBody>
          <a:bodyPr anchor="ctr">
            <a:normAutofit fontScale="90000"/>
          </a:bodyPr>
          <a:p>
            <a:pPr algn="ctr">
              <a:lnSpc>
                <a:spcPct val="100000"/>
              </a:lnSpc>
            </a:pPr>
            <a:r>
              <a:rPr b="1" lang="de-DE" sz="4400" spc="-1" strike="noStrike">
                <a:solidFill>
                  <a:srgbClr val="f9f3dd"/>
                </a:solidFill>
                <a:latin typeface="Calibri"/>
              </a:rPr>
              <a:t>The use of water related to income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3" name="Picture 2" descr=""/>
          <p:cNvPicPr/>
          <p:nvPr/>
        </p:nvPicPr>
        <p:blipFill>
          <a:blip r:embed="rId1"/>
          <a:stretch/>
        </p:blipFill>
        <p:spPr>
          <a:xfrm>
            <a:off x="100800" y="1772640"/>
            <a:ext cx="8806680" cy="3240000"/>
          </a:xfrm>
          <a:prstGeom prst="rect">
            <a:avLst/>
          </a:prstGeom>
          <a:ln w="0">
            <a:noFill/>
          </a:ln>
        </p:spPr>
      </p:pic>
      <p:sp>
        <p:nvSpPr>
          <p:cNvPr id="114" name="CustomShape 2"/>
          <p:cNvSpPr/>
          <p:nvPr/>
        </p:nvSpPr>
        <p:spPr>
          <a:xfrm>
            <a:off x="-252360" y="3717000"/>
            <a:ext cx="2088000" cy="1166040"/>
          </a:xfrm>
          <a:prstGeom prst="irregularSeal1">
            <a:avLst/>
          </a:prstGeom>
          <a:noFill/>
          <a:ln>
            <a:solidFill>
              <a:srgbClr val="3a5f8b"/>
            </a:solidFill>
            <a:round/>
          </a:ln>
          <a:effectLst>
            <a:glow rad="139680">
              <a:srgbClr val="eb2722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ransition spd="slow">
    <p:push dir="u"/>
  </p:transition>
  <p:timing>
    <p:tnLst>
      <p:par>
        <p:cTn id="20" dur="indefinite" restart="never" nodeType="tmRoot">
          <p:childTnLst>
            <p:seq>
              <p:cTn id="21" dur="indefinite" nodeType="mainSeq"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LibreOffice/7.0.3.1$Windows_X86_64 LibreOffice_project/d7547858d014d4cf69878db179d326fc3483e082</Application>
  <Words>718</Words>
  <Paragraphs>103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2015-03-11T12:16:38Z</dcterms:created>
  <dc:creator>solarrechner2</dc:creator>
  <dc:description/>
  <dc:language>de-DE</dc:language>
  <cp:lastModifiedBy/>
  <dcterms:modified xsi:type="dcterms:W3CDTF">2020-11-16T11:28:15Z</dcterms:modified>
  <cp:revision>58</cp:revision>
  <dc:subject/>
  <dc:title>Water is life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9</vt:i4>
  </property>
  <property fmtid="{D5CDD505-2E9C-101B-9397-08002B2CF9AE}" pid="8" name="PresentationFormat">
    <vt:lpwstr>Bildschirmpräsentation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31</vt:i4>
  </property>
</Properties>
</file>